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6" r:id="rId14"/>
    <p:sldId id="273" r:id="rId15"/>
    <p:sldId id="274" r:id="rId16"/>
    <p:sldId id="27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4143"/>
  </p:normalViewPr>
  <p:slideViewPr>
    <p:cSldViewPr snapToGrid="0">
      <p:cViewPr varScale="1">
        <p:scale>
          <a:sx n="97" d="100"/>
          <a:sy n="97" d="100"/>
        </p:scale>
        <p:origin x="11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6883-C4D8-4833-98EA-685C3C17BC79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8B269-60D9-4155-BADB-D1BEC68E3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8B269-60D9-4155-BADB-D1BEC68E38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55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EB586A-E23A-60F7-AF22-978648FC51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85711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11E8-3D63-86EC-01B3-7196B5EB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8D2BC-CBDD-95C8-1A46-753E0C4E0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6F94C-5D4A-1AC4-7766-5B925015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74FDF5-A44A-7E4E-B78D-25D35433D152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D798A-DE87-8B41-7A55-8F4466B0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B9504-E9F3-F351-7945-BB55DBF8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7A403-863A-9645-A498-7058F983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B157BA-13C2-0AEE-1D7E-118AEC491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84D5F-6C58-11C8-E79E-9B9175E0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64085-B675-458C-B138-CD6F8F61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74FDF5-A44A-7E4E-B78D-25D35433D152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5FDC3-DD82-5935-5CB2-10048DA3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88560-3B6D-71FC-780D-23847A64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7A403-863A-9645-A498-7058F983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6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C778-8A4A-0DA0-2E32-F6FF56EE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7B7A5-3520-28E8-33A2-889DE4273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597B-2E3C-835C-7CB5-215A8F71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74FDF5-A44A-7E4E-B78D-25D35433D152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F43C4-6351-73C3-4D44-5CA19BEA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CAD46-E9C6-F4D0-1956-5A9A202A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7A403-863A-9645-A498-7058F983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7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C554-BC1C-F810-ECBF-304F8EA7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741D9-C462-290A-A41F-C8C4049A9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864B3-4147-63B7-4A67-BB814D22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74FDF5-A44A-7E4E-B78D-25D35433D152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41CD6-ADCB-5733-4113-2B46E740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BAD0F-C5E1-36A1-909D-E9DB0F05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7A403-863A-9645-A498-7058F983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6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43E3-7E01-8DAC-7D96-39F231EF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27D8-3861-4B30-8103-B09EEF340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3B406-7337-A594-0543-6FA2CD0CA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58EE0-44B5-DC1B-9C47-EFBE10DB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74FDF5-A44A-7E4E-B78D-25D35433D152}" type="datetimeFigureOut">
              <a:rPr lang="en-US" smtClean="0"/>
              <a:t>6/19/26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1C942-3130-BCAB-FFA8-8322040E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C35E2-A21A-015C-55A9-7E7D9018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7A403-863A-9645-A498-7058F983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5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1BDF-A37C-BE96-94C3-8797095C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5C585-E94E-7F8C-5DA1-654949798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B99E1-A841-F725-483F-0CBA66124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C1A84-AB81-869E-CA14-2EFE5B6D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F6F26-0DA3-2760-5376-04769C6C3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BC76D-CC44-785C-2396-07BD1049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74FDF5-A44A-7E4E-B78D-25D35433D152}" type="datetimeFigureOut">
              <a:rPr lang="en-US" smtClean="0"/>
              <a:t>6/19/26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4C02A-E883-DBC3-EB87-A2466F85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46543-EBB0-C355-7D38-0DFDCC06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7A403-863A-9645-A498-7058F983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6771-8D1E-A7D2-C411-E54710E7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A9844-FED4-1975-C49F-170507CE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74FDF5-A44A-7E4E-B78D-25D35433D152}" type="datetimeFigureOut">
              <a:rPr lang="en-US" smtClean="0"/>
              <a:t>6/19/26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5B032-2331-D9B6-DFA2-C3801FD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56BD2-F344-FF64-131E-2368B1FC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7A403-863A-9645-A498-7058F983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9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45BD5-1D95-8BD4-855E-580F87B1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74FDF5-A44A-7E4E-B78D-25D35433D152}" type="datetimeFigureOut">
              <a:rPr lang="en-US" smtClean="0"/>
              <a:t>6/19/26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A8ABD-D39B-1AF6-5365-40E1C23C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6C1E9-FEE5-128B-E131-9294F73F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7A403-863A-9645-A498-7058F983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5BFC-9FCD-07B2-741B-B59AA1F8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9EEA9-7BE4-973E-47C2-33526B321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A8442-87FF-75CB-F093-A0E2FBEBF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41E4C-DC78-DCAF-8AE0-C4E601FB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74FDF5-A44A-7E4E-B78D-25D35433D152}" type="datetimeFigureOut">
              <a:rPr lang="en-US" smtClean="0"/>
              <a:t>6/19/26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A6185-C63C-0739-E1D3-1F36BD9F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5113A-071E-1F14-627F-FC7C4C82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7A403-863A-9645-A498-7058F983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1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2113-722A-F633-E3C3-5BA8BB48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9153C9-AC5A-B156-4A06-6C970A79C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B570A-D870-1FCC-21F2-EB5E71A26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A5E2C-3F94-02B1-591F-669C567E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74FDF5-A44A-7E4E-B78D-25D35433D152}" type="datetimeFigureOut">
              <a:rPr lang="en-US" smtClean="0"/>
              <a:t>6/19/26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44655-F5F6-CA72-804F-1E56B1D9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9ACE5-443C-4F0D-A08D-3E810F34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7A403-863A-9645-A498-7058F983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3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D2ECE-E9C0-435B-1D31-0E361F7207D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61B9F-8EFA-63A8-5DB8-7F7B945B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CB3D1-6F1F-AAF2-AFC2-71288575F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0322375@N00/2250763189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sey/6175032930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otland_national_rugby_union_tea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adium-arena-building-games-297276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anaonthemove.com/2015/10/31/go-all-black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vikidia.org/wiki/Cat%C3%A9gorie:Spor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Logo_Wallabies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7A8421-2859-DADE-AED8-D050FDFCBB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8E1020-59DE-CD30-DF22-FDA6E3F807CB}"/>
              </a:ext>
            </a:extLst>
          </p:cNvPr>
          <p:cNvSpPr txBox="1"/>
          <p:nvPr/>
        </p:nvSpPr>
        <p:spPr>
          <a:xfrm>
            <a:off x="2096813" y="3626069"/>
            <a:ext cx="7998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Youth &amp; Senior Game Cards</a:t>
            </a:r>
          </a:p>
        </p:txBody>
      </p:sp>
    </p:spTree>
    <p:extLst>
      <p:ext uri="{BB962C8B-B14F-4D97-AF65-F5344CB8AC3E}">
        <p14:creationId xmlns:p14="http://schemas.microsoft.com/office/powerpoint/2010/main" val="410189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92831-17A8-A438-AC49-2221976A6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335A-D606-5CD4-BFAE-C9554E67B3F8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Springbok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Overload Game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91648-E6FE-E447-D834-B0F2AF83AEBF}"/>
              </a:ext>
            </a:extLst>
          </p:cNvPr>
          <p:cNvSpPr txBox="1"/>
          <p:nvPr/>
        </p:nvSpPr>
        <p:spPr>
          <a:xfrm>
            <a:off x="1083259" y="1596559"/>
            <a:ext cx="3827081" cy="216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Game Description:</a:t>
            </a:r>
            <a:r>
              <a:rPr lang="en-GB" sz="18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</a:rPr>
              <a:t> </a:t>
            </a:r>
            <a:r>
              <a:rPr lang="en-US" dirty="0">
                <a:effectLst/>
              </a:rPr>
              <a:t>Defence is not allowed to fold (move to far side of breakdown) when there is a low touch made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77E1C-18D9-86A6-FCC8-CFB34C18C555}"/>
              </a:ext>
            </a:extLst>
          </p:cNvPr>
          <p:cNvSpPr/>
          <p:nvPr/>
        </p:nvSpPr>
        <p:spPr>
          <a:xfrm>
            <a:off x="795668" y="1505678"/>
            <a:ext cx="4927097" cy="2152614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11C03-845E-0CA6-6A65-F0490823FF9B}"/>
              </a:ext>
            </a:extLst>
          </p:cNvPr>
          <p:cNvSpPr txBox="1"/>
          <p:nvPr/>
        </p:nvSpPr>
        <p:spPr>
          <a:xfrm>
            <a:off x="795668" y="405250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Challenge in Attack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dirty="0"/>
              <a:t> - Decision making</a:t>
            </a:r>
          </a:p>
          <a:p>
            <a:r>
              <a:rPr lang="en-GB" b="1" dirty="0"/>
              <a:t>- </a:t>
            </a:r>
            <a:r>
              <a:rPr lang="en-GB" dirty="0"/>
              <a:t>Work around the corner after a touch to create overloads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75B7C6-664A-C7FC-491A-59EA5211516A}"/>
              </a:ext>
            </a:extLst>
          </p:cNvPr>
          <p:cNvSpPr/>
          <p:nvPr/>
        </p:nvSpPr>
        <p:spPr>
          <a:xfrm>
            <a:off x="787476" y="3870251"/>
            <a:ext cx="4936258" cy="1911649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E19B28-C4AA-27D2-84BF-4F9EB6173E38}"/>
              </a:ext>
            </a:extLst>
          </p:cNvPr>
          <p:cNvSpPr/>
          <p:nvPr/>
        </p:nvSpPr>
        <p:spPr>
          <a:xfrm>
            <a:off x="5908951" y="1509679"/>
            <a:ext cx="4936258" cy="2152615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DDF804-87F4-920B-8473-023EBB596260}"/>
              </a:ext>
            </a:extLst>
          </p:cNvPr>
          <p:cNvSpPr/>
          <p:nvPr/>
        </p:nvSpPr>
        <p:spPr>
          <a:xfrm>
            <a:off x="5908951" y="3870251"/>
            <a:ext cx="4936258" cy="2449867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E10611-3AD0-7319-DD54-BFE61BC1AB08}"/>
              </a:ext>
            </a:extLst>
          </p:cNvPr>
          <p:cNvSpPr txBox="1"/>
          <p:nvPr/>
        </p:nvSpPr>
        <p:spPr>
          <a:xfrm>
            <a:off x="6112600" y="3814571"/>
            <a:ext cx="47326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en-GB" b="1" dirty="0">
                <a:solidFill>
                  <a:schemeClr val="bg1"/>
                </a:solidFill>
                <a:effectLst/>
              </a:rPr>
              <a:t>Why use it?</a:t>
            </a:r>
          </a:p>
          <a:p>
            <a:r>
              <a:rPr lang="en-GB" dirty="0">
                <a:solidFill>
                  <a:schemeClr val="bg1"/>
                </a:solidFill>
                <a:effectLst/>
              </a:rPr>
              <a:t>Essential tools to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Creates different pictures for defence and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Challenges decision making </a:t>
            </a:r>
            <a:r>
              <a:rPr lang="en-GB" dirty="0" err="1">
                <a:solidFill>
                  <a:schemeClr val="bg1"/>
                </a:solidFill>
                <a:effectLst/>
              </a:rPr>
              <a:t>boths</a:t>
            </a:r>
            <a:r>
              <a:rPr lang="en-GB" dirty="0">
                <a:solidFill>
                  <a:schemeClr val="bg1"/>
                </a:solidFill>
                <a:effectLst/>
              </a:rPr>
              <a:t> sides of the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Develops scanning 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If players can stay square to hold the defence and achieve regular success.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24C0B-BDD7-7AEC-3FC3-6F9BDED7207B}"/>
              </a:ext>
            </a:extLst>
          </p:cNvPr>
          <p:cNvSpPr txBox="1"/>
          <p:nvPr/>
        </p:nvSpPr>
        <p:spPr>
          <a:xfrm>
            <a:off x="6008165" y="1559969"/>
            <a:ext cx="4808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effectLst/>
              </a:rPr>
              <a:t>Defence Coaching Focus</a:t>
            </a:r>
          </a:p>
          <a:p>
            <a:pPr marL="285750" indent="-285750">
              <a:buFontTx/>
              <a:buChar char="-"/>
            </a:pPr>
            <a:r>
              <a:rPr lang="en-GB" dirty="0"/>
              <a:t>What do we do when we are numbers down?</a:t>
            </a:r>
          </a:p>
          <a:p>
            <a:pPr marL="285750" indent="-285750">
              <a:buFontTx/>
              <a:buChar char="-"/>
            </a:pPr>
            <a:r>
              <a:rPr lang="en-GB" dirty="0"/>
              <a:t>What do we do off an edge?</a:t>
            </a:r>
          </a:p>
          <a:p>
            <a:pPr marL="285750" indent="-285750">
              <a:buFontTx/>
              <a:buChar char="-"/>
            </a:pPr>
            <a:r>
              <a:rPr lang="en-GB" dirty="0"/>
              <a:t>What is my role after the ball moves from a ruck?</a:t>
            </a:r>
          </a:p>
        </p:txBody>
      </p:sp>
      <p:pic>
        <p:nvPicPr>
          <p:cNvPr id="6" name="Picture 5" descr="A logo of a rugby team&#10;&#10;Description automatically generated">
            <a:extLst>
              <a:ext uri="{FF2B5EF4-FFF2-40B4-BE49-F238E27FC236}">
                <a16:creationId xmlns:a16="http://schemas.microsoft.com/office/drawing/2014/main" id="{9F440CC6-8B69-4D76-9448-DF285937C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0119" y="93013"/>
            <a:ext cx="1212300" cy="13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1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0C06F-1C24-991A-6EBA-00AF72EC2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5BD3-681E-E82A-25F9-5DB70DF4D5BD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Samoa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Decision making Game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B4043-35DC-AA44-EDBB-D04727AF924C}"/>
              </a:ext>
            </a:extLst>
          </p:cNvPr>
          <p:cNvSpPr txBox="1"/>
          <p:nvPr/>
        </p:nvSpPr>
        <p:spPr>
          <a:xfrm>
            <a:off x="1083259" y="1596559"/>
            <a:ext cx="3827081" cy="2963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Game Description:</a:t>
            </a:r>
            <a:r>
              <a:rPr lang="en-GB" sz="18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</a:rPr>
              <a:t> </a:t>
            </a:r>
            <a:r>
              <a:rPr lang="en-US" dirty="0">
                <a:effectLst/>
              </a:rPr>
              <a:t>5 touches = Turnover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</a:rPr>
              <a:t>1 touch offload – 2 touch must fall and lift ball from floor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</a:rPr>
              <a:t>Defence get turnover if they can stop attack within 2 passes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34959-4144-6276-9BC2-19C8374FC769}"/>
              </a:ext>
            </a:extLst>
          </p:cNvPr>
          <p:cNvSpPr/>
          <p:nvPr/>
        </p:nvSpPr>
        <p:spPr>
          <a:xfrm>
            <a:off x="795668" y="1505677"/>
            <a:ext cx="4927097" cy="2265757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ACB91-65F8-EB5E-6FD2-DC4456A687D5}"/>
              </a:ext>
            </a:extLst>
          </p:cNvPr>
          <p:cNvSpPr txBox="1"/>
          <p:nvPr/>
        </p:nvSpPr>
        <p:spPr>
          <a:xfrm>
            <a:off x="795668" y="4286429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Challenge in Attack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Helvetica" pitchFamily="2" charset="0"/>
              </a:rPr>
              <a:t>Ball Movement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effectLst/>
                <a:latin typeface="Helvetica" pitchFamily="2" charset="0"/>
              </a:rPr>
              <a:t>Decision making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Helvetica" pitchFamily="2" charset="0"/>
              </a:rPr>
              <a:t>Continuity </a:t>
            </a:r>
            <a:endParaRPr lang="en-GB" sz="1600" dirty="0">
              <a:effectLst/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EF16F0-FFF1-A0EA-C438-33995138003F}"/>
              </a:ext>
            </a:extLst>
          </p:cNvPr>
          <p:cNvSpPr/>
          <p:nvPr/>
        </p:nvSpPr>
        <p:spPr>
          <a:xfrm>
            <a:off x="787476" y="4104177"/>
            <a:ext cx="4936258" cy="1911649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F8676-0AA6-FA46-2420-2AE9ECE6FEC5}"/>
              </a:ext>
            </a:extLst>
          </p:cNvPr>
          <p:cNvSpPr/>
          <p:nvPr/>
        </p:nvSpPr>
        <p:spPr>
          <a:xfrm>
            <a:off x="5908951" y="1509679"/>
            <a:ext cx="4936258" cy="2261755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01B793-FD88-6CC5-8EA1-318CD013B4B8}"/>
              </a:ext>
            </a:extLst>
          </p:cNvPr>
          <p:cNvSpPr/>
          <p:nvPr/>
        </p:nvSpPr>
        <p:spPr>
          <a:xfrm>
            <a:off x="5908951" y="4104177"/>
            <a:ext cx="4936258" cy="2572239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EB8D04-CBFD-77E2-B62C-BC04699647F5}"/>
              </a:ext>
            </a:extLst>
          </p:cNvPr>
          <p:cNvSpPr txBox="1"/>
          <p:nvPr/>
        </p:nvSpPr>
        <p:spPr>
          <a:xfrm>
            <a:off x="6112600" y="4069763"/>
            <a:ext cx="4732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effectLst/>
              </a:rPr>
              <a:t>Why use it?</a:t>
            </a:r>
          </a:p>
          <a:p>
            <a:r>
              <a:rPr lang="en-GB" dirty="0">
                <a:solidFill>
                  <a:schemeClr val="bg1"/>
                </a:solidFill>
                <a:effectLst/>
              </a:rPr>
              <a:t>Attack don’t have unlimited touch’s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r>
              <a:rPr lang="en-GB" dirty="0">
                <a:solidFill>
                  <a:schemeClr val="bg1"/>
                </a:solidFill>
                <a:effectLst/>
              </a:rPr>
              <a:t>Encourages attack to scan for space across the pitch.</a:t>
            </a:r>
          </a:p>
          <a:p>
            <a:r>
              <a:rPr lang="en-GB" dirty="0">
                <a:solidFill>
                  <a:schemeClr val="bg1"/>
                </a:solidFill>
              </a:rPr>
              <a:t>Encourages defence to come forward and force skill errors by reducing time and space.</a:t>
            </a:r>
            <a:endParaRPr lang="en-GB" dirty="0">
              <a:solidFill>
                <a:schemeClr val="bg1"/>
              </a:solidFill>
              <a:effectLst/>
            </a:endParaRPr>
          </a:p>
          <a:p>
            <a:r>
              <a:rPr lang="en-GB" dirty="0">
                <a:solidFill>
                  <a:schemeClr val="bg1"/>
                </a:solidFill>
              </a:rPr>
              <a:t>Call Freeze and give teams 30 seconds for Peer-to-peer coaching to problem solve how to score.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D3892-0E98-B9C6-3417-B71A626BDB2C}"/>
              </a:ext>
            </a:extLst>
          </p:cNvPr>
          <p:cNvSpPr txBox="1"/>
          <p:nvPr/>
        </p:nvSpPr>
        <p:spPr>
          <a:xfrm>
            <a:off x="6008165" y="1559969"/>
            <a:ext cx="480807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effectLst/>
              </a:rPr>
              <a:t>Defence Coaching Focus</a:t>
            </a:r>
          </a:p>
          <a:p>
            <a:endParaRPr lang="en-GB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effectLst/>
              </a:rPr>
              <a:t>Line speed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Double shots</a:t>
            </a:r>
            <a:endParaRPr lang="en-GB" sz="1600" dirty="0">
              <a:effectLst/>
            </a:endParaRPr>
          </a:p>
        </p:txBody>
      </p:sp>
      <p:pic>
        <p:nvPicPr>
          <p:cNvPr id="8" name="Picture 7" descr="A logo on a white background&#10;&#10;Description automatically generated">
            <a:extLst>
              <a:ext uri="{FF2B5EF4-FFF2-40B4-BE49-F238E27FC236}">
                <a16:creationId xmlns:a16="http://schemas.microsoft.com/office/drawing/2014/main" id="{3832DAE4-9F48-EAE6-7FCB-013C2FF0E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60" t="6822" r="14441" b="40908"/>
          <a:stretch/>
        </p:blipFill>
        <p:spPr>
          <a:xfrm>
            <a:off x="1821734" y="100344"/>
            <a:ext cx="1173425" cy="121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3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A80ED-D825-5864-AF8B-E495A9A33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EF6C-A317-9417-2BAF-A5461E64F89D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Scotland</a:t>
            </a:r>
            <a:r>
              <a:rPr lang="en-US" dirty="0"/>
              <a:t>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Continuity Game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1ADAA-0CB7-3EFA-F7FC-4158C2FEA0BF}"/>
              </a:ext>
            </a:extLst>
          </p:cNvPr>
          <p:cNvSpPr txBox="1"/>
          <p:nvPr/>
        </p:nvSpPr>
        <p:spPr>
          <a:xfrm>
            <a:off x="1083259" y="1649724"/>
            <a:ext cx="3827081" cy="226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Game Description:</a:t>
            </a:r>
            <a:r>
              <a:rPr lang="en-GB" sz="18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</a:rPr>
              <a:t>1st Touch offload</a:t>
            </a:r>
            <a:r>
              <a:rPr lang="en-US" dirty="0"/>
              <a:t>/</a:t>
            </a:r>
            <a:r>
              <a:rPr lang="en-US" dirty="0">
                <a:effectLst/>
              </a:rPr>
              <a:t>Fall North Pop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</a:rPr>
              <a:t>2nd Touch offload/Fall North Pop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</a:rPr>
              <a:t>3rd Touch Fall North Present – contest at the breakdown</a:t>
            </a:r>
            <a:endParaRPr lang="en-GB" dirty="0">
              <a:effectLst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A90776-F2E2-0969-E2C0-7C17270782AD}"/>
              </a:ext>
            </a:extLst>
          </p:cNvPr>
          <p:cNvSpPr/>
          <p:nvPr/>
        </p:nvSpPr>
        <p:spPr>
          <a:xfrm>
            <a:off x="795668" y="1558843"/>
            <a:ext cx="4927097" cy="2152614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1D75F-8F7C-4CCA-2AFB-26870052D9B3}"/>
              </a:ext>
            </a:extLst>
          </p:cNvPr>
          <p:cNvSpPr txBox="1"/>
          <p:nvPr/>
        </p:nvSpPr>
        <p:spPr>
          <a:xfrm>
            <a:off x="795668" y="4286426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Challenge in Attack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dirty="0"/>
              <a:t> - How can we best support the ball carrier?</a:t>
            </a:r>
          </a:p>
          <a:p>
            <a:r>
              <a:rPr lang="en-GB" b="1" dirty="0"/>
              <a:t>- </a:t>
            </a:r>
            <a:r>
              <a:rPr lang="en-GB" dirty="0"/>
              <a:t>Where, when and how to pop the ball?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FFA802-AF1A-BA0C-3E58-17604E5B3801}"/>
              </a:ext>
            </a:extLst>
          </p:cNvPr>
          <p:cNvSpPr/>
          <p:nvPr/>
        </p:nvSpPr>
        <p:spPr>
          <a:xfrm>
            <a:off x="787476" y="4104174"/>
            <a:ext cx="4936258" cy="1911649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404282-5071-F646-560D-3A553BA49137}"/>
              </a:ext>
            </a:extLst>
          </p:cNvPr>
          <p:cNvSpPr/>
          <p:nvPr/>
        </p:nvSpPr>
        <p:spPr>
          <a:xfrm>
            <a:off x="5908951" y="1562844"/>
            <a:ext cx="4936258" cy="2152615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F5B38B-D229-89D6-17FB-60E9D5076A4F}"/>
              </a:ext>
            </a:extLst>
          </p:cNvPr>
          <p:cNvSpPr/>
          <p:nvPr/>
        </p:nvSpPr>
        <p:spPr>
          <a:xfrm>
            <a:off x="5908951" y="4104174"/>
            <a:ext cx="4936258" cy="2565567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AB4C7C-BDDD-9ED9-30D4-0555FBE54347}"/>
              </a:ext>
            </a:extLst>
          </p:cNvPr>
          <p:cNvSpPr txBox="1"/>
          <p:nvPr/>
        </p:nvSpPr>
        <p:spPr>
          <a:xfrm>
            <a:off x="6112600" y="4048494"/>
            <a:ext cx="4732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en-GB" b="1" dirty="0">
                <a:solidFill>
                  <a:schemeClr val="bg1"/>
                </a:solidFill>
                <a:effectLst/>
              </a:rPr>
              <a:t>Why use it?</a:t>
            </a:r>
          </a:p>
          <a:p>
            <a:r>
              <a:rPr lang="en-GB" dirty="0">
                <a:solidFill>
                  <a:schemeClr val="bg1"/>
                </a:solidFill>
              </a:rPr>
              <a:t>Use 2</a:t>
            </a:r>
            <a:r>
              <a:rPr lang="en-GB" baseline="30000" dirty="0">
                <a:solidFill>
                  <a:schemeClr val="bg1"/>
                </a:solidFill>
              </a:rPr>
              <a:t>nd</a:t>
            </a:r>
            <a:r>
              <a:rPr lang="en-GB" dirty="0">
                <a:solidFill>
                  <a:schemeClr val="bg1"/>
                </a:solidFill>
              </a:rPr>
              <a:t> Ball superpower to keep the game flowing from turnovers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Great opportunity to coach support play and roles. If we can keep the ball alive it does not allow the defence to get set which provides better attacking opportunities.</a:t>
            </a:r>
          </a:p>
          <a:p>
            <a:endParaRPr lang="en-GB" dirty="0">
              <a:solidFill>
                <a:srgbClr val="FFFF00"/>
              </a:solidFill>
              <a:effectLst/>
            </a:endParaRPr>
          </a:p>
          <a:p>
            <a:endParaRPr lang="en-GB" dirty="0">
              <a:solidFill>
                <a:srgbClr val="FFFF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5682C-0A42-089E-FB7F-363C93B238F8}"/>
              </a:ext>
            </a:extLst>
          </p:cNvPr>
          <p:cNvSpPr txBox="1"/>
          <p:nvPr/>
        </p:nvSpPr>
        <p:spPr>
          <a:xfrm>
            <a:off x="6008165" y="1559969"/>
            <a:ext cx="480807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effectLst/>
              </a:rPr>
              <a:t>Defence Coaching Focus</a:t>
            </a:r>
          </a:p>
          <a:p>
            <a:endParaRPr lang="en-GB" b="1" dirty="0">
              <a:solidFill>
                <a:srgbClr val="C00000"/>
              </a:solidFill>
              <a:effectLst/>
            </a:endParaRPr>
          </a:p>
          <a:p>
            <a:r>
              <a:rPr lang="en-GB" sz="1600" dirty="0"/>
              <a:t>- Defence can prevent offloads/lifts to force good decision making around lifts.</a:t>
            </a:r>
          </a:p>
          <a:p>
            <a:endParaRPr lang="en-GB" sz="1600" dirty="0">
              <a:solidFill>
                <a:srgbClr val="C00000"/>
              </a:solidFill>
              <a:latin typeface="Helvetica" pitchFamily="2" charset="0"/>
            </a:endParaRPr>
          </a:p>
          <a:p>
            <a:r>
              <a:rPr lang="en-GB" sz="16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endParaRPr lang="en-GB" sz="1600" dirty="0">
              <a:effectLst/>
              <a:latin typeface="Helvetica" pitchFamily="2" charset="0"/>
            </a:endParaRPr>
          </a:p>
          <a:p>
            <a:endParaRPr lang="en-GB" b="1" dirty="0">
              <a:solidFill>
                <a:srgbClr val="C00000"/>
              </a:solidFill>
              <a:effectLst/>
              <a:latin typeface="Helvetica" pitchFamily="2" charset="0"/>
            </a:endParaRPr>
          </a:p>
        </p:txBody>
      </p:sp>
      <p:pic>
        <p:nvPicPr>
          <p:cNvPr id="6" name="Picture 5" descr="A blue logo with black background&#10;&#10;Description automatically generated">
            <a:extLst>
              <a:ext uri="{FF2B5EF4-FFF2-40B4-BE49-F238E27FC236}">
                <a16:creationId xmlns:a16="http://schemas.microsoft.com/office/drawing/2014/main" id="{B8FA7D19-390B-6FB2-20EC-F24C7D43B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47053" y="129420"/>
            <a:ext cx="1983215" cy="132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5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15591-8CAF-569A-29B0-F21D64335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3E52-DA0E-8B83-35B5-6A369BF80D6F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Brumbies</a:t>
            </a:r>
            <a:r>
              <a:rPr lang="en-US" dirty="0"/>
              <a:t> 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Continuous Defence Game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2BE1C-FA2D-DA60-9BC4-C43499A9FE40}"/>
              </a:ext>
            </a:extLst>
          </p:cNvPr>
          <p:cNvSpPr txBox="1"/>
          <p:nvPr/>
        </p:nvSpPr>
        <p:spPr>
          <a:xfrm>
            <a:off x="1083259" y="1596559"/>
            <a:ext cx="4640475" cy="376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Game Description: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3 Teams – 1 Constantly in the middle defending the others start on each try line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>
                <a:ea typeface="Aptos" panose="020B0004020202020204" pitchFamily="34" charset="0"/>
                <a:cs typeface="Times New Roman" panose="02020603050405020304" pitchFamily="18" charset="0"/>
              </a:rPr>
              <a:t>After score or turnover defending team turn and defended the other attack team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 Add Rules to suit the needs of the players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GB" sz="1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FB419-9FC7-84C0-1832-D978C22AC4E4}"/>
              </a:ext>
            </a:extLst>
          </p:cNvPr>
          <p:cNvSpPr/>
          <p:nvPr/>
        </p:nvSpPr>
        <p:spPr>
          <a:xfrm>
            <a:off x="795668" y="1505678"/>
            <a:ext cx="5084311" cy="2396472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FEED0-51A0-DFB8-7306-F5DD7BF694E5}"/>
              </a:ext>
            </a:extLst>
          </p:cNvPr>
          <p:cNvSpPr txBox="1"/>
          <p:nvPr/>
        </p:nvSpPr>
        <p:spPr>
          <a:xfrm>
            <a:off x="805828" y="4300227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Challenge in Attack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Helvetica" pitchFamily="2" charset="0"/>
              </a:rPr>
              <a:t>Scan Defence before they are turned and attack best space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Helvetica" pitchFamily="2" charset="0"/>
              </a:rPr>
              <a:t>We other team is attacking can we problem solve to find opportunities to attack?</a:t>
            </a:r>
            <a:endParaRPr lang="en-GB" sz="1600" dirty="0">
              <a:effectLst/>
              <a:latin typeface="Helvetica" pitchFamily="2" charset="0"/>
            </a:endParaRPr>
          </a:p>
          <a:p>
            <a:r>
              <a:rPr lang="en-GB" dirty="0"/>
              <a:t> 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657D1-49FF-9AF9-4EE7-90D4FF48A0AD}"/>
              </a:ext>
            </a:extLst>
          </p:cNvPr>
          <p:cNvSpPr/>
          <p:nvPr/>
        </p:nvSpPr>
        <p:spPr>
          <a:xfrm>
            <a:off x="787476" y="4210495"/>
            <a:ext cx="4936258" cy="1911649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21EF5-0B36-2B36-3BAD-6166B3F6DB3F}"/>
              </a:ext>
            </a:extLst>
          </p:cNvPr>
          <p:cNvSpPr/>
          <p:nvPr/>
        </p:nvSpPr>
        <p:spPr>
          <a:xfrm>
            <a:off x="6019517" y="1509679"/>
            <a:ext cx="4825692" cy="2392471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D7CB70-5A66-E26A-3ADE-54A9FFC07508}"/>
              </a:ext>
            </a:extLst>
          </p:cNvPr>
          <p:cNvSpPr/>
          <p:nvPr/>
        </p:nvSpPr>
        <p:spPr>
          <a:xfrm>
            <a:off x="6019517" y="4144188"/>
            <a:ext cx="4825692" cy="2031325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3C00F-A74E-3BD9-2CF6-5BFF3E7E2EE5}"/>
              </a:ext>
            </a:extLst>
          </p:cNvPr>
          <p:cNvSpPr txBox="1"/>
          <p:nvPr/>
        </p:nvSpPr>
        <p:spPr>
          <a:xfrm>
            <a:off x="6112600" y="4144188"/>
            <a:ext cx="4703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en-GB" b="1" dirty="0">
                <a:solidFill>
                  <a:schemeClr val="bg1"/>
                </a:solidFill>
                <a:effectLst/>
              </a:rPr>
              <a:t>Why use it?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Technical -Tactical - Physical - Personal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effectLst/>
              </a:rPr>
              <a:t>Why not try…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If Defence get a turnover, they have 1 phase to score before the other gets the ball to work on transitions.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68330-AA74-B601-64AC-9D6DD6E11907}"/>
              </a:ext>
            </a:extLst>
          </p:cNvPr>
          <p:cNvSpPr txBox="1"/>
          <p:nvPr/>
        </p:nvSpPr>
        <p:spPr>
          <a:xfrm>
            <a:off x="6008165" y="1559969"/>
            <a:ext cx="48080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effectLst/>
              </a:rPr>
              <a:t>Defence Coaching Focus</a:t>
            </a:r>
          </a:p>
          <a:p>
            <a:r>
              <a:rPr lang="en-GB" sz="1600" dirty="0">
                <a:effectLst/>
              </a:rPr>
              <a:t>-Hard work off the ball</a:t>
            </a:r>
          </a:p>
          <a:p>
            <a:endParaRPr lang="en-GB" sz="1600" dirty="0">
              <a:effectLst/>
            </a:endParaRPr>
          </a:p>
          <a:p>
            <a:r>
              <a:rPr lang="en-GB" sz="1600" dirty="0"/>
              <a:t>-Test our defensive decision making under pressure</a:t>
            </a:r>
            <a:endParaRPr lang="en-GB" sz="16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48E16-A119-9928-D525-5FE3CE892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84" y="188311"/>
            <a:ext cx="1980521" cy="12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1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A98B-52C7-E4C4-6D29-E64AFDB5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E035-44EA-97C6-38E2-BD136BF72932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Ravenhill</a:t>
            </a:r>
            <a:r>
              <a:rPr lang="en-US" dirty="0"/>
              <a:t>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Tactical Game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801CB-C9C5-5CD1-7AAB-05B8FB4F9B67}"/>
              </a:ext>
            </a:extLst>
          </p:cNvPr>
          <p:cNvSpPr txBox="1"/>
          <p:nvPr/>
        </p:nvSpPr>
        <p:spPr>
          <a:xfrm>
            <a:off x="878541" y="1596559"/>
            <a:ext cx="4967111" cy="356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Game Description: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Pitch set up with a line across the middle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1600" dirty="0">
                <a:ea typeface="Aptos" panose="020B0004020202020204" pitchFamily="34" charset="0"/>
                <a:cs typeface="Times New Roman" panose="02020603050405020304" pitchFamily="18" charset="0"/>
              </a:rPr>
              <a:t>Attack has 3 phases to get over the line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If they get over the line, they then have unlimited phases to try score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1600" dirty="0">
                <a:ea typeface="Aptos" panose="020B0004020202020204" pitchFamily="34" charset="0"/>
                <a:cs typeface="Times New Roman" panose="02020603050405020304" pitchFamily="18" charset="0"/>
              </a:rPr>
              <a:t>If they don’t then they must kick to exit. Box kick, spiral bomb, punt etc (Ball must stay in play)</a:t>
            </a:r>
            <a:endParaRPr lang="en-GB" sz="1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7B564-52EA-4F17-51B7-7E247CDD34B9}"/>
              </a:ext>
            </a:extLst>
          </p:cNvPr>
          <p:cNvSpPr/>
          <p:nvPr/>
        </p:nvSpPr>
        <p:spPr>
          <a:xfrm>
            <a:off x="795669" y="1505677"/>
            <a:ext cx="4967112" cy="2587857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A60AC-D0F7-EC4A-D411-15F6DBBADBD4}"/>
              </a:ext>
            </a:extLst>
          </p:cNvPr>
          <p:cNvSpPr txBox="1"/>
          <p:nvPr/>
        </p:nvSpPr>
        <p:spPr>
          <a:xfrm>
            <a:off x="805828" y="4300227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Challenge in Attack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How can we use our 3 Phases wisely to get out of our half</a:t>
            </a:r>
          </a:p>
          <a:p>
            <a:r>
              <a:rPr lang="en-GB" dirty="0"/>
              <a:t>On our Exit how can what type of kick will work best?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B8D156-E297-7BE7-E994-FE155CCE27D2}"/>
              </a:ext>
            </a:extLst>
          </p:cNvPr>
          <p:cNvSpPr/>
          <p:nvPr/>
        </p:nvSpPr>
        <p:spPr>
          <a:xfrm>
            <a:off x="787476" y="4210495"/>
            <a:ext cx="4936258" cy="1911649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B8AA9-D39D-5C1C-4156-DF434566A904}"/>
              </a:ext>
            </a:extLst>
          </p:cNvPr>
          <p:cNvSpPr/>
          <p:nvPr/>
        </p:nvSpPr>
        <p:spPr>
          <a:xfrm>
            <a:off x="6019517" y="1509679"/>
            <a:ext cx="4825692" cy="2583855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F2D26-EF5B-DE28-3B37-EF4859664A13}"/>
              </a:ext>
            </a:extLst>
          </p:cNvPr>
          <p:cNvSpPr/>
          <p:nvPr/>
        </p:nvSpPr>
        <p:spPr>
          <a:xfrm>
            <a:off x="6019517" y="4210495"/>
            <a:ext cx="4825692" cy="1911649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BFD27D-EC1E-72AB-B4AF-FEEE37507B3C}"/>
              </a:ext>
            </a:extLst>
          </p:cNvPr>
          <p:cNvSpPr txBox="1"/>
          <p:nvPr/>
        </p:nvSpPr>
        <p:spPr>
          <a:xfrm>
            <a:off x="6112600" y="4218614"/>
            <a:ext cx="4732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effectLst/>
              </a:rPr>
              <a:t>Why use it?</a:t>
            </a:r>
          </a:p>
          <a:p>
            <a:r>
              <a:rPr lang="en-GB" dirty="0">
                <a:solidFill>
                  <a:schemeClr val="bg1"/>
                </a:solidFill>
                <a:effectLst/>
              </a:rPr>
              <a:t>Essential tools to use?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Helps develop tactical knowledge around areas to play in and how to Exit.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B95FC-769D-7ED5-3D86-6F11D7CFE645}"/>
              </a:ext>
            </a:extLst>
          </p:cNvPr>
          <p:cNvSpPr txBox="1"/>
          <p:nvPr/>
        </p:nvSpPr>
        <p:spPr>
          <a:xfrm>
            <a:off x="6112600" y="1517723"/>
            <a:ext cx="455874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effectLst/>
              </a:rPr>
              <a:t>Defence Coaching Focus</a:t>
            </a:r>
          </a:p>
          <a:p>
            <a:endParaRPr lang="en-GB" sz="1600" dirty="0"/>
          </a:p>
          <a:p>
            <a:r>
              <a:rPr lang="en-GB" sz="1600" dirty="0">
                <a:effectLst/>
              </a:rPr>
              <a:t>How can we stop attack in 3 phases?</a:t>
            </a:r>
          </a:p>
          <a:p>
            <a:r>
              <a:rPr lang="en-GB" sz="1600" dirty="0"/>
              <a:t>Line speed? Doubles?</a:t>
            </a:r>
          </a:p>
          <a:p>
            <a:endParaRPr lang="en-GB" sz="1600" dirty="0">
              <a:effectLst/>
            </a:endParaRPr>
          </a:p>
          <a:p>
            <a:r>
              <a:rPr lang="en-GB" sz="1600" dirty="0"/>
              <a:t>Back field cover?</a:t>
            </a:r>
          </a:p>
          <a:p>
            <a:endParaRPr lang="en-GB" sz="1600" dirty="0">
              <a:effectLst/>
            </a:endParaRPr>
          </a:p>
          <a:p>
            <a:r>
              <a:rPr lang="en-GB" sz="1600" dirty="0"/>
              <a:t>Transitions on Kick</a:t>
            </a:r>
            <a:endParaRPr lang="en-GB" sz="1600" dirty="0">
              <a:effectLst/>
            </a:endParaRPr>
          </a:p>
        </p:txBody>
      </p:sp>
      <p:pic>
        <p:nvPicPr>
          <p:cNvPr id="8" name="Picture 7" descr="A black and white drawing of a stadium&#10;&#10;Description automatically generated">
            <a:extLst>
              <a:ext uri="{FF2B5EF4-FFF2-40B4-BE49-F238E27FC236}">
                <a16:creationId xmlns:a16="http://schemas.microsoft.com/office/drawing/2014/main" id="{7D67B656-6C27-D2F6-2A3B-587E9ED72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0335" y="194496"/>
            <a:ext cx="1361742" cy="11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1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A98B-52C7-E4C4-6D29-E64AFDB5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E035-44EA-97C6-38E2-BD136BF72932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Turnover Game</a:t>
            </a:r>
            <a:endParaRPr lang="en-US" dirty="0"/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Transitional Game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801CB-C9C5-5CD1-7AAB-05B8FB4F9B67}"/>
              </a:ext>
            </a:extLst>
          </p:cNvPr>
          <p:cNvSpPr txBox="1"/>
          <p:nvPr/>
        </p:nvSpPr>
        <p:spPr>
          <a:xfrm>
            <a:off x="878541" y="1596559"/>
            <a:ext cx="4967111" cy="226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Game Description: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Any turnovers in the game the direction of the pitch changes.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a typeface="Aptos" panose="020B0004020202020204" pitchFamily="34" charset="0"/>
                <a:cs typeface="Times New Roman" panose="02020603050405020304" pitchFamily="18" charset="0"/>
              </a:rPr>
              <a:t>3 seconds before play restarts. </a:t>
            </a:r>
            <a:endParaRPr lang="en-GB" sz="1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7B564-52EA-4F17-51B7-7E247CDD34B9}"/>
              </a:ext>
            </a:extLst>
          </p:cNvPr>
          <p:cNvSpPr/>
          <p:nvPr/>
        </p:nvSpPr>
        <p:spPr>
          <a:xfrm>
            <a:off x="795669" y="1505677"/>
            <a:ext cx="4967112" cy="2587857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A60AC-D0F7-EC4A-D411-15F6DBBADBD4}"/>
              </a:ext>
            </a:extLst>
          </p:cNvPr>
          <p:cNvSpPr txBox="1"/>
          <p:nvPr/>
        </p:nvSpPr>
        <p:spPr>
          <a:xfrm>
            <a:off x="805828" y="430022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Challenge in Attack</a:t>
            </a:r>
          </a:p>
          <a:p>
            <a:r>
              <a:rPr lang="en-GB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B8D156-E297-7BE7-E994-FE155CCE27D2}"/>
              </a:ext>
            </a:extLst>
          </p:cNvPr>
          <p:cNvSpPr/>
          <p:nvPr/>
        </p:nvSpPr>
        <p:spPr>
          <a:xfrm>
            <a:off x="787476" y="4210495"/>
            <a:ext cx="4936258" cy="1911649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B8AA9-D39D-5C1C-4156-DF434566A904}"/>
              </a:ext>
            </a:extLst>
          </p:cNvPr>
          <p:cNvSpPr/>
          <p:nvPr/>
        </p:nvSpPr>
        <p:spPr>
          <a:xfrm>
            <a:off x="6019517" y="1509679"/>
            <a:ext cx="4825692" cy="2583855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F2D26-EF5B-DE28-3B37-EF4859664A13}"/>
              </a:ext>
            </a:extLst>
          </p:cNvPr>
          <p:cNvSpPr/>
          <p:nvPr/>
        </p:nvSpPr>
        <p:spPr>
          <a:xfrm>
            <a:off x="6019517" y="4210495"/>
            <a:ext cx="4825692" cy="1911649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BFD27D-EC1E-72AB-B4AF-FEEE37507B3C}"/>
              </a:ext>
            </a:extLst>
          </p:cNvPr>
          <p:cNvSpPr txBox="1"/>
          <p:nvPr/>
        </p:nvSpPr>
        <p:spPr>
          <a:xfrm>
            <a:off x="6112600" y="4218614"/>
            <a:ext cx="4732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effectLst/>
              </a:rPr>
              <a:t>Why use it?</a:t>
            </a:r>
          </a:p>
          <a:p>
            <a:r>
              <a:rPr lang="en-GB" dirty="0">
                <a:solidFill>
                  <a:schemeClr val="bg1"/>
                </a:solidFill>
              </a:rPr>
              <a:t>Game is chaotic.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Encourages scanning.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Work rate to get organised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B95FC-769D-7ED5-3D86-6F11D7CFE645}"/>
              </a:ext>
            </a:extLst>
          </p:cNvPr>
          <p:cNvSpPr txBox="1"/>
          <p:nvPr/>
        </p:nvSpPr>
        <p:spPr>
          <a:xfrm>
            <a:off x="6112600" y="1517723"/>
            <a:ext cx="45587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Transition</a:t>
            </a:r>
            <a:r>
              <a:rPr lang="en-GB" b="1" dirty="0">
                <a:solidFill>
                  <a:srgbClr val="C00000"/>
                </a:solidFill>
                <a:effectLst/>
              </a:rPr>
              <a:t> Coaching Focus</a:t>
            </a:r>
          </a:p>
          <a:p>
            <a:endParaRPr lang="en-GB" sz="1600" dirty="0"/>
          </a:p>
          <a:p>
            <a:r>
              <a:rPr lang="en-GB" sz="1600" dirty="0"/>
              <a:t>Work hard for 3 secs to get set.</a:t>
            </a:r>
          </a:p>
          <a:p>
            <a:r>
              <a:rPr lang="en-GB" sz="1600" dirty="0"/>
              <a:t>Close space (defence)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30EF6-CBEC-6A9B-EF9A-A95E478BA729}"/>
              </a:ext>
            </a:extLst>
          </p:cNvPr>
          <p:cNvSpPr txBox="1"/>
          <p:nvPr/>
        </p:nvSpPr>
        <p:spPr>
          <a:xfrm>
            <a:off x="1223622" y="4888019"/>
            <a:ext cx="309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Work hard for 3 secs to get set.</a:t>
            </a:r>
          </a:p>
          <a:p>
            <a:r>
              <a:rPr lang="en-GB" sz="1800" dirty="0"/>
              <a:t>Scan get ball to space (attack)</a:t>
            </a:r>
            <a:endParaRPr lang="en-US" dirty="0"/>
          </a:p>
        </p:txBody>
      </p:sp>
      <p:pic>
        <p:nvPicPr>
          <p:cNvPr id="8" name="Graphic 7" descr="Arrow: Vertical U-turn with solid fill">
            <a:extLst>
              <a:ext uri="{FF2B5EF4-FFF2-40B4-BE49-F238E27FC236}">
                <a16:creationId xmlns:a16="http://schemas.microsoft.com/office/drawing/2014/main" id="{2E64F37F-3BC6-CB92-0EC5-A084E246CF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1589314" y="4209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3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A98B-52C7-E4C4-6D29-E64AFDB5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E035-44EA-97C6-38E2-BD136BF72932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Guess The Rules</a:t>
            </a:r>
            <a:endParaRPr lang="en-US" dirty="0"/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Self </a:t>
            </a:r>
            <a:r>
              <a:rPr lang="en-US" sz="2800" dirty="0" err="1">
                <a:solidFill>
                  <a:srgbClr val="C00000"/>
                </a:solidFill>
              </a:rPr>
              <a:t>Organisation</a:t>
            </a:r>
            <a:r>
              <a:rPr lang="en-US" sz="2800" dirty="0">
                <a:solidFill>
                  <a:srgbClr val="C00000"/>
                </a:solidFill>
              </a:rPr>
              <a:t> Game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801CB-C9C5-5CD1-7AAB-05B8FB4F9B67}"/>
              </a:ext>
            </a:extLst>
          </p:cNvPr>
          <p:cNvSpPr txBox="1"/>
          <p:nvPr/>
        </p:nvSpPr>
        <p:spPr>
          <a:xfrm>
            <a:off x="878541" y="1596559"/>
            <a:ext cx="4967111" cy="267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Game Description: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Give the players the pitch dimensions. </a:t>
            </a:r>
            <a:endParaRPr lang="en-GB" sz="16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Give the players the level of contact.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a typeface="Aptos" panose="020B0004020202020204" pitchFamily="34" charset="0"/>
                <a:cs typeface="Times New Roman" panose="02020603050405020304" pitchFamily="18" charset="0"/>
              </a:rPr>
              <a:t>Can give players certain rules to help the game flow.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Secret rules can link to session focus.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a typeface="Aptos" panose="020B0004020202020204" pitchFamily="34" charset="0"/>
                <a:cs typeface="Times New Roman" panose="02020603050405020304" pitchFamily="18" charset="0"/>
              </a:rPr>
              <a:t>Coach refs the game no coaching</a:t>
            </a:r>
            <a:endParaRPr lang="en-GB" sz="16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7B564-52EA-4F17-51B7-7E247CDD34B9}"/>
              </a:ext>
            </a:extLst>
          </p:cNvPr>
          <p:cNvSpPr/>
          <p:nvPr/>
        </p:nvSpPr>
        <p:spPr>
          <a:xfrm>
            <a:off x="795669" y="1505677"/>
            <a:ext cx="4967112" cy="2587857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A60AC-D0F7-EC4A-D411-15F6DBBADBD4}"/>
              </a:ext>
            </a:extLst>
          </p:cNvPr>
          <p:cNvSpPr txBox="1"/>
          <p:nvPr/>
        </p:nvSpPr>
        <p:spPr>
          <a:xfrm>
            <a:off x="805828" y="4300227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B141F"/>
                </a:solidFill>
              </a:rPr>
              <a:t> Challenge in Attack</a:t>
            </a:r>
            <a:endParaRPr lang="en-US" b="1" dirty="0"/>
          </a:p>
          <a:p>
            <a:r>
              <a:rPr lang="en-US" dirty="0"/>
              <a:t>Can The attack figure out the rule before the opposition?</a:t>
            </a:r>
          </a:p>
          <a:p>
            <a:endParaRPr lang="en-US" dirty="0"/>
          </a:p>
          <a:p>
            <a:r>
              <a:rPr lang="en-US" dirty="0"/>
              <a:t>How do we give Information Effectively with High Turnovers?</a:t>
            </a:r>
          </a:p>
          <a:p>
            <a:r>
              <a:rPr lang="en-GB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B8D156-E297-7BE7-E994-FE155CCE27D2}"/>
              </a:ext>
            </a:extLst>
          </p:cNvPr>
          <p:cNvSpPr/>
          <p:nvPr/>
        </p:nvSpPr>
        <p:spPr>
          <a:xfrm>
            <a:off x="787476" y="4210495"/>
            <a:ext cx="4936258" cy="1911649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B8AA9-D39D-5C1C-4156-DF434566A904}"/>
              </a:ext>
            </a:extLst>
          </p:cNvPr>
          <p:cNvSpPr/>
          <p:nvPr/>
        </p:nvSpPr>
        <p:spPr>
          <a:xfrm>
            <a:off x="6019517" y="1509679"/>
            <a:ext cx="4825692" cy="2583855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F2D26-EF5B-DE28-3B37-EF4859664A13}"/>
              </a:ext>
            </a:extLst>
          </p:cNvPr>
          <p:cNvSpPr/>
          <p:nvPr/>
        </p:nvSpPr>
        <p:spPr>
          <a:xfrm>
            <a:off x="6019517" y="4210495"/>
            <a:ext cx="4825692" cy="1911649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BFD27D-EC1E-72AB-B4AF-FEEE37507B3C}"/>
              </a:ext>
            </a:extLst>
          </p:cNvPr>
          <p:cNvSpPr txBox="1"/>
          <p:nvPr/>
        </p:nvSpPr>
        <p:spPr>
          <a:xfrm>
            <a:off x="6112600" y="4218614"/>
            <a:ext cx="4732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effectLst/>
              </a:rPr>
              <a:t>Why use it?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effectLst/>
              </a:rPr>
              <a:t>Encourages players to engage with each other. Lots of peer to peer feedback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B95FC-769D-7ED5-3D86-6F11D7CFE645}"/>
              </a:ext>
            </a:extLst>
          </p:cNvPr>
          <p:cNvSpPr txBox="1"/>
          <p:nvPr/>
        </p:nvSpPr>
        <p:spPr>
          <a:xfrm>
            <a:off x="6112600" y="1517723"/>
            <a:ext cx="45587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Self-Organisation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dirty="0"/>
              <a:t>To figure out the rules the players need to communicate with there team mates to find out what works.</a:t>
            </a:r>
          </a:p>
          <a:p>
            <a:r>
              <a:rPr lang="en-GB" sz="1600" dirty="0"/>
              <a:t>As they work out the rules players will </a:t>
            </a:r>
            <a:r>
              <a:rPr lang="en-GB" sz="1600" dirty="0" err="1"/>
              <a:t>strategise</a:t>
            </a:r>
            <a:r>
              <a:rPr lang="en-GB" sz="1600" dirty="0"/>
              <a:t> their game plan as they figure out the rules.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endParaRPr lang="en-GB" sz="1600" dirty="0"/>
          </a:p>
        </p:txBody>
      </p:sp>
      <p:pic>
        <p:nvPicPr>
          <p:cNvPr id="6" name="Graphic 5" descr="Magnifying glass with solid fill">
            <a:extLst>
              <a:ext uri="{FF2B5EF4-FFF2-40B4-BE49-F238E27FC236}">
                <a16:creationId xmlns:a16="http://schemas.microsoft.com/office/drawing/2014/main" id="{EE4A30D2-8FB8-30D1-671F-6F9478C678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3070" y="3697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3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821F0-58A2-9102-41B2-0DB135F20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7F93-B4B4-52B4-E117-66F31B59C41C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en-US" sz="4000" b="1" dirty="0"/>
              <a:t>Game Constraints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CC707-6AE4-2E8B-9EE1-307D21B5163E}"/>
              </a:ext>
            </a:extLst>
          </p:cNvPr>
          <p:cNvSpPr txBox="1"/>
          <p:nvPr/>
        </p:nvSpPr>
        <p:spPr>
          <a:xfrm>
            <a:off x="882970" y="1569540"/>
            <a:ext cx="4626425" cy="406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play from 9/10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get into phase attack shape from 9 or 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Ball carrier must have inside/outside/STAR option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Ball must be delivered in X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get X passes before contact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Certain number of phases/time to score or get to another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win breakdown with X players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Incentives for 3 passes, offloads, kick to collect, scoring zones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3ABAA-2F8C-375C-63AA-5538FDCED50F}"/>
              </a:ext>
            </a:extLst>
          </p:cNvPr>
          <p:cNvSpPr/>
          <p:nvPr/>
        </p:nvSpPr>
        <p:spPr>
          <a:xfrm>
            <a:off x="795668" y="1505677"/>
            <a:ext cx="4914016" cy="4225271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0641C-1BC0-5BA3-35F9-0E0E344A64A9}"/>
              </a:ext>
            </a:extLst>
          </p:cNvPr>
          <p:cNvSpPr/>
          <p:nvPr/>
        </p:nvSpPr>
        <p:spPr>
          <a:xfrm>
            <a:off x="6230167" y="1505676"/>
            <a:ext cx="4914016" cy="4225271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B3234-0608-9D1A-CF41-17597D5502A7}"/>
              </a:ext>
            </a:extLst>
          </p:cNvPr>
          <p:cNvSpPr txBox="1"/>
          <p:nvPr/>
        </p:nvSpPr>
        <p:spPr>
          <a:xfrm>
            <a:off x="6379535" y="1586985"/>
            <a:ext cx="388354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Defence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have X players in backfield at all times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 players must be out of the game on their knees at each breakdown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10,20,30 is set before ball is delivered – Defence will get ball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 players must retreat to their own line after each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Defence can’t enter certain areas of pitch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Incentives for low tackles, stopping attacks, slowing ball </a:t>
            </a:r>
            <a:r>
              <a:rPr lang="en-US" dirty="0" err="1"/>
              <a:t>etc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F2655-314A-ABE8-E722-729EA20130CD}"/>
              </a:ext>
            </a:extLst>
          </p:cNvPr>
          <p:cNvSpPr txBox="1"/>
          <p:nvPr/>
        </p:nvSpPr>
        <p:spPr>
          <a:xfrm>
            <a:off x="3252676" y="5812256"/>
            <a:ext cx="5259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Can we change the PITCH SHAPE or add ZONES?</a:t>
            </a:r>
          </a:p>
        </p:txBody>
      </p:sp>
    </p:spTree>
    <p:extLst>
      <p:ext uri="{BB962C8B-B14F-4D97-AF65-F5344CB8AC3E}">
        <p14:creationId xmlns:p14="http://schemas.microsoft.com/office/powerpoint/2010/main" val="140532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54FFE7-A7D1-75DB-933B-699751618C4F}"/>
              </a:ext>
            </a:extLst>
          </p:cNvPr>
          <p:cNvSpPr/>
          <p:nvPr/>
        </p:nvSpPr>
        <p:spPr>
          <a:xfrm>
            <a:off x="838200" y="4148631"/>
            <a:ext cx="5043351" cy="2231148"/>
          </a:xfrm>
          <a:prstGeom prst="rect">
            <a:avLst/>
          </a:prstGeom>
          <a:solidFill>
            <a:schemeClr val="bg1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A2A77-BD44-C58E-0999-6AF714C8D92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68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All Blacks</a:t>
            </a:r>
          </a:p>
          <a:p>
            <a:pPr algn="ctr"/>
            <a:r>
              <a:rPr lang="en-US" sz="2800" dirty="0">
                <a:solidFill>
                  <a:srgbClr val="CB141F"/>
                </a:solidFill>
              </a:rPr>
              <a:t>Overload Attack Focus</a:t>
            </a:r>
            <a:endParaRPr lang="en-US" dirty="0">
              <a:solidFill>
                <a:srgbClr val="CB141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4E87E-E064-E70C-F1A9-5DE3EC0046C5}"/>
              </a:ext>
            </a:extLst>
          </p:cNvPr>
          <p:cNvSpPr txBox="1"/>
          <p:nvPr/>
        </p:nvSpPr>
        <p:spPr>
          <a:xfrm>
            <a:off x="995144" y="1617115"/>
            <a:ext cx="470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B141F"/>
                </a:solidFill>
              </a:rPr>
              <a:t>Rules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50974-89F6-D412-5F41-5EC1A9126928}"/>
              </a:ext>
            </a:extLst>
          </p:cNvPr>
          <p:cNvSpPr/>
          <p:nvPr/>
        </p:nvSpPr>
        <p:spPr>
          <a:xfrm>
            <a:off x="838200" y="1492469"/>
            <a:ext cx="5043351" cy="2438400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9593-4A84-2CA6-4618-781B076BE62C}"/>
              </a:ext>
            </a:extLst>
          </p:cNvPr>
          <p:cNvSpPr txBox="1"/>
          <p:nvPr/>
        </p:nvSpPr>
        <p:spPr>
          <a:xfrm>
            <a:off x="995144" y="4664040"/>
            <a:ext cx="4707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you break down the </a:t>
            </a:r>
            <a:r>
              <a:rPr lang="en-US" dirty="0" err="1"/>
              <a:t>defence</a:t>
            </a:r>
            <a:r>
              <a:rPr lang="en-US" dirty="0"/>
              <a:t> in your shape?</a:t>
            </a:r>
          </a:p>
          <a:p>
            <a:r>
              <a:rPr lang="en-US" b="1" dirty="0"/>
              <a:t>Coaching Superpower - Peer &gt; Peer: </a:t>
            </a:r>
            <a:r>
              <a:rPr lang="en-US" dirty="0"/>
              <a:t>Allow your players to troubleshoot themselves to solve their own problems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E0E29-4930-87DD-D6CF-FBAE71F04577}"/>
              </a:ext>
            </a:extLst>
          </p:cNvPr>
          <p:cNvSpPr txBox="1"/>
          <p:nvPr/>
        </p:nvSpPr>
        <p:spPr>
          <a:xfrm>
            <a:off x="6321594" y="1986447"/>
            <a:ext cx="4707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the extra players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Attack</a:t>
            </a:r>
            <a:r>
              <a:rPr lang="en-US" spc="-50" dirty="0"/>
              <a:t> best space, encourage creativity</a:t>
            </a:r>
          </a:p>
          <a:p>
            <a:r>
              <a:rPr lang="en-US" b="1" dirty="0"/>
              <a:t>Defence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get beat through the middle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Scramble to connect to touchlines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FEAC0-E642-8C9D-650C-7B2A5F39B53E}"/>
              </a:ext>
            </a:extLst>
          </p:cNvPr>
          <p:cNvSpPr/>
          <p:nvPr/>
        </p:nvSpPr>
        <p:spPr>
          <a:xfrm>
            <a:off x="6153505" y="1492469"/>
            <a:ext cx="5043351" cy="2438400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AF8203-E732-4340-A1E9-FD350F6B4EBA}"/>
              </a:ext>
            </a:extLst>
          </p:cNvPr>
          <p:cNvSpPr/>
          <p:nvPr/>
        </p:nvSpPr>
        <p:spPr>
          <a:xfrm>
            <a:off x="6153505" y="4148631"/>
            <a:ext cx="5043351" cy="2231148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7363E-0510-010F-48AC-DA516ED71E34}"/>
              </a:ext>
            </a:extLst>
          </p:cNvPr>
          <p:cNvSpPr txBox="1"/>
          <p:nvPr/>
        </p:nvSpPr>
        <p:spPr>
          <a:xfrm>
            <a:off x="6321593" y="4664040"/>
            <a:ext cx="4707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Play tight – be brave, making your decisions tight to the defensive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Player square – all players with running intent through square hips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C08156-8C52-AB0C-F06B-7B3E87B50585}"/>
              </a:ext>
            </a:extLst>
          </p:cNvPr>
          <p:cNvSpPr txBox="1"/>
          <p:nvPr/>
        </p:nvSpPr>
        <p:spPr>
          <a:xfrm>
            <a:off x="995144" y="2060019"/>
            <a:ext cx="4707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 Defenders must retreat to their own line every time there is a touch situation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2D1618-909E-7979-A005-3D45E39FC534}"/>
              </a:ext>
            </a:extLst>
          </p:cNvPr>
          <p:cNvSpPr txBox="1"/>
          <p:nvPr/>
        </p:nvSpPr>
        <p:spPr>
          <a:xfrm>
            <a:off x="6321593" y="1617115"/>
            <a:ext cx="470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B141F"/>
                </a:solidFill>
              </a:rPr>
              <a:t>Focus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85EBEB-8ABC-B127-936F-43D219C47991}"/>
              </a:ext>
            </a:extLst>
          </p:cNvPr>
          <p:cNvSpPr txBox="1"/>
          <p:nvPr/>
        </p:nvSpPr>
        <p:spPr>
          <a:xfrm>
            <a:off x="6153505" y="4261612"/>
            <a:ext cx="5043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Overload Attack Tips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BF0BA0-DB70-BDDF-9893-B41C734AEADD}"/>
              </a:ext>
            </a:extLst>
          </p:cNvPr>
          <p:cNvSpPr txBox="1"/>
          <p:nvPr/>
        </p:nvSpPr>
        <p:spPr>
          <a:xfrm>
            <a:off x="995143" y="4261612"/>
            <a:ext cx="470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B141F"/>
                </a:solidFill>
              </a:rPr>
              <a:t>Challenge</a:t>
            </a:r>
            <a:endParaRPr lang="en-US" dirty="0"/>
          </a:p>
        </p:txBody>
      </p:sp>
      <p:pic>
        <p:nvPicPr>
          <p:cNvPr id="4" name="Picture 3" descr="A white leaf with text&#10;&#10;Description automatically generated">
            <a:extLst>
              <a:ext uri="{FF2B5EF4-FFF2-40B4-BE49-F238E27FC236}">
                <a16:creationId xmlns:a16="http://schemas.microsoft.com/office/drawing/2014/main" id="{B415441D-4EE5-DCC9-68CE-73E83FB6D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45916" y="334147"/>
            <a:ext cx="134587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7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2A77-BD44-C58E-0999-6AF714C8D92E}"/>
              </a:ext>
            </a:extLst>
          </p:cNvPr>
          <p:cNvSpPr txBox="1">
            <a:spLocks/>
          </p:cNvSpPr>
          <p:nvPr/>
        </p:nvSpPr>
        <p:spPr>
          <a:xfrm>
            <a:off x="891988" y="3113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Globetrotters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Keep ball alive 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4E87E-E064-E70C-F1A9-5DE3EC0046C5}"/>
              </a:ext>
            </a:extLst>
          </p:cNvPr>
          <p:cNvSpPr txBox="1"/>
          <p:nvPr/>
        </p:nvSpPr>
        <p:spPr>
          <a:xfrm>
            <a:off x="1110154" y="1690688"/>
            <a:ext cx="4541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   Rules</a:t>
            </a:r>
            <a:br>
              <a:rPr lang="en-US" b="1" dirty="0">
                <a:solidFill>
                  <a:srgbClr val="CB141F"/>
                </a:solidFill>
              </a:rPr>
            </a:br>
            <a:r>
              <a:rPr lang="en-US" b="1" dirty="0"/>
              <a:t>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score within 1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Score from a kick = restart with ball from middle of pitch</a:t>
            </a:r>
          </a:p>
          <a:p>
            <a:r>
              <a:rPr lang="en-US" b="1" dirty="0"/>
              <a:t>Defence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1 tackle to regain possession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50974-89F6-D412-5F41-5EC1A9126928}"/>
              </a:ext>
            </a:extLst>
          </p:cNvPr>
          <p:cNvSpPr/>
          <p:nvPr/>
        </p:nvSpPr>
        <p:spPr>
          <a:xfrm>
            <a:off x="838200" y="1492469"/>
            <a:ext cx="4966233" cy="2438400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9593-4A84-2CA6-4618-781B076BE62C}"/>
              </a:ext>
            </a:extLst>
          </p:cNvPr>
          <p:cNvSpPr txBox="1"/>
          <p:nvPr/>
        </p:nvSpPr>
        <p:spPr>
          <a:xfrm>
            <a:off x="838199" y="4216774"/>
            <a:ext cx="4966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Challenge</a:t>
            </a:r>
            <a:br>
              <a:rPr lang="en-US" b="1" dirty="0">
                <a:solidFill>
                  <a:srgbClr val="CB141F"/>
                </a:solidFill>
              </a:rPr>
            </a:br>
            <a:r>
              <a:rPr lang="en-US" b="1" dirty="0"/>
              <a:t>Coaching Superpower</a:t>
            </a:r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ball: </a:t>
            </a:r>
            <a:r>
              <a:rPr lang="en-US" dirty="0"/>
              <a:t>The perfect game to throw in a 2</a:t>
            </a:r>
            <a:r>
              <a:rPr lang="en-US" baseline="30000" dirty="0"/>
              <a:t>nd</a:t>
            </a:r>
            <a:r>
              <a:rPr lang="en-US" dirty="0"/>
              <a:t> ball to aid with space and transition.</a:t>
            </a:r>
          </a:p>
          <a:p>
            <a:r>
              <a:rPr lang="en-US" b="1" dirty="0"/>
              <a:t>Player superpower</a:t>
            </a:r>
          </a:p>
          <a:p>
            <a:r>
              <a:rPr lang="en-US" dirty="0"/>
              <a:t>Allow 1 player per team to have more than one tackle to get some </a:t>
            </a:r>
            <a:r>
              <a:rPr lang="en-US" dirty="0" err="1"/>
              <a:t>linebreaks</a:t>
            </a:r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4FFE7-A7D1-75DB-933B-699751618C4F}"/>
              </a:ext>
            </a:extLst>
          </p:cNvPr>
          <p:cNvSpPr/>
          <p:nvPr/>
        </p:nvSpPr>
        <p:spPr>
          <a:xfrm>
            <a:off x="838200" y="4148631"/>
            <a:ext cx="4966233" cy="2031325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E0E29-4930-87DD-D6CF-FBAE71F04577}"/>
              </a:ext>
            </a:extLst>
          </p:cNvPr>
          <p:cNvSpPr txBox="1"/>
          <p:nvPr/>
        </p:nvSpPr>
        <p:spPr>
          <a:xfrm>
            <a:off x="6223437" y="1690688"/>
            <a:ext cx="46171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   Focus</a:t>
            </a:r>
            <a:br>
              <a:rPr lang="en-US" b="1" dirty="0">
                <a:solidFill>
                  <a:srgbClr val="CB141F"/>
                </a:solidFill>
              </a:rPr>
            </a:br>
            <a:r>
              <a:rPr lang="en-US" b="1" dirty="0"/>
              <a:t>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Emphasis is on movement of the ball before contact keeping the ball alive.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Attack</a:t>
            </a:r>
            <a:r>
              <a:rPr lang="en-US" spc="-50" dirty="0"/>
              <a:t> with kicking, encourage creativity</a:t>
            </a:r>
          </a:p>
          <a:p>
            <a:r>
              <a:rPr lang="en-US" b="1" dirty="0"/>
              <a:t>Defence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Stay connected to force attack to touchlines.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FEAC0-E642-8C9D-650C-7B2A5F39B53E}"/>
              </a:ext>
            </a:extLst>
          </p:cNvPr>
          <p:cNvSpPr/>
          <p:nvPr/>
        </p:nvSpPr>
        <p:spPr>
          <a:xfrm>
            <a:off x="5951483" y="1492469"/>
            <a:ext cx="4966233" cy="2438400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AF8203-E732-4340-A1E9-FD350F6B4EBA}"/>
              </a:ext>
            </a:extLst>
          </p:cNvPr>
          <p:cNvSpPr/>
          <p:nvPr/>
        </p:nvSpPr>
        <p:spPr>
          <a:xfrm>
            <a:off x="5951483" y="4148631"/>
            <a:ext cx="4966233" cy="1952545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7363E-0510-010F-48AC-DA516ED71E34}"/>
              </a:ext>
            </a:extLst>
          </p:cNvPr>
          <p:cNvSpPr txBox="1"/>
          <p:nvPr/>
        </p:nvSpPr>
        <p:spPr>
          <a:xfrm>
            <a:off x="5951483" y="4346850"/>
            <a:ext cx="4966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             Keep Ball alive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Encourage support players to target their running to give ball carrier three passing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Ball Carriers need to make eye contact with their support players before offloading.</a:t>
            </a:r>
          </a:p>
        </p:txBody>
      </p:sp>
      <p:pic>
        <p:nvPicPr>
          <p:cNvPr id="3074" name="Picture 2" descr="Harlem Globetrotters - Apps on Google Play">
            <a:extLst>
              <a:ext uri="{FF2B5EF4-FFF2-40B4-BE49-F238E27FC236}">
                <a16:creationId xmlns:a16="http://schemas.microsoft.com/office/drawing/2014/main" id="{42DB9D02-A6B2-6517-5E96-38861DD51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03" y="219591"/>
            <a:ext cx="1545437" cy="12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0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2A77-BD44-C58E-0999-6AF714C8D92E}"/>
              </a:ext>
            </a:extLst>
          </p:cNvPr>
          <p:cNvSpPr txBox="1">
            <a:spLocks/>
          </p:cNvSpPr>
          <p:nvPr/>
        </p:nvSpPr>
        <p:spPr>
          <a:xfrm>
            <a:off x="891988" y="3113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Storm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Momentum and Phase 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4E87E-E064-E70C-F1A9-5DE3EC0046C5}"/>
              </a:ext>
            </a:extLst>
          </p:cNvPr>
          <p:cNvSpPr txBox="1"/>
          <p:nvPr/>
        </p:nvSpPr>
        <p:spPr>
          <a:xfrm>
            <a:off x="1110154" y="1538288"/>
            <a:ext cx="3827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   Rules</a:t>
            </a:r>
          </a:p>
          <a:p>
            <a:r>
              <a:rPr lang="en-US" b="1" dirty="0"/>
              <a:t>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score within 6 phases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kick on 6th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ball goes out from kick opposition ball back where it was kicked.</a:t>
            </a:r>
          </a:p>
          <a:p>
            <a:r>
              <a:rPr lang="en-US" b="1" dirty="0"/>
              <a:t>Defence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dominant tackles = turnover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50974-89F6-D412-5F41-5EC1A9126928}"/>
              </a:ext>
            </a:extLst>
          </p:cNvPr>
          <p:cNvSpPr/>
          <p:nvPr/>
        </p:nvSpPr>
        <p:spPr>
          <a:xfrm>
            <a:off x="838200" y="1492469"/>
            <a:ext cx="4966233" cy="2398032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9593-4A84-2CA6-4618-781B076BE62C}"/>
              </a:ext>
            </a:extLst>
          </p:cNvPr>
          <p:cNvSpPr txBox="1"/>
          <p:nvPr/>
        </p:nvSpPr>
        <p:spPr>
          <a:xfrm>
            <a:off x="1110154" y="4346850"/>
            <a:ext cx="4150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Challenge</a:t>
            </a:r>
            <a:br>
              <a:rPr lang="en-US" b="1" dirty="0">
                <a:solidFill>
                  <a:srgbClr val="CB141F"/>
                </a:solidFill>
              </a:rPr>
            </a:br>
            <a:r>
              <a:rPr lang="en-US" b="1" dirty="0"/>
              <a:t>Coaching Superpower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how players play the ball after tackle to encourage different speed of attack.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4FFE7-A7D1-75DB-933B-699751618C4F}"/>
              </a:ext>
            </a:extLst>
          </p:cNvPr>
          <p:cNvSpPr/>
          <p:nvPr/>
        </p:nvSpPr>
        <p:spPr>
          <a:xfrm>
            <a:off x="838200" y="4148631"/>
            <a:ext cx="4966233" cy="1910646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E0E29-4930-87DD-D6CF-FBAE71F04577}"/>
              </a:ext>
            </a:extLst>
          </p:cNvPr>
          <p:cNvSpPr txBox="1"/>
          <p:nvPr/>
        </p:nvSpPr>
        <p:spPr>
          <a:xfrm>
            <a:off x="6140309" y="1496724"/>
            <a:ext cx="4003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   Focus</a:t>
            </a:r>
          </a:p>
          <a:p>
            <a:r>
              <a:rPr lang="en-US" b="1" dirty="0"/>
              <a:t>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Emphasis is on momentum and speed of phases. Whilst using tactical kicking.</a:t>
            </a:r>
            <a:endParaRPr lang="en-US" spc="-50" dirty="0"/>
          </a:p>
          <a:p>
            <a:r>
              <a:rPr lang="en-US" b="1" dirty="0"/>
              <a:t>Defence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when to blitz and when to slide.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FEAC0-E642-8C9D-650C-7B2A5F39B53E}"/>
              </a:ext>
            </a:extLst>
          </p:cNvPr>
          <p:cNvSpPr/>
          <p:nvPr/>
        </p:nvSpPr>
        <p:spPr>
          <a:xfrm>
            <a:off x="5951483" y="1492469"/>
            <a:ext cx="4966233" cy="2398032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AF8203-E732-4340-A1E9-FD350F6B4EBA}"/>
              </a:ext>
            </a:extLst>
          </p:cNvPr>
          <p:cNvSpPr/>
          <p:nvPr/>
        </p:nvSpPr>
        <p:spPr>
          <a:xfrm>
            <a:off x="5951483" y="4148631"/>
            <a:ext cx="4966233" cy="1910646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7363E-0510-010F-48AC-DA516ED71E34}"/>
              </a:ext>
            </a:extLst>
          </p:cNvPr>
          <p:cNvSpPr txBox="1"/>
          <p:nvPr/>
        </p:nvSpPr>
        <p:spPr>
          <a:xfrm>
            <a:off x="6223437" y="4346850"/>
            <a:ext cx="4003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             Momentum and Phase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Encourage players to scan for weaknesses in defense.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 descr="Melbourne Storm – Apps on Google Play">
            <a:extLst>
              <a:ext uri="{FF2B5EF4-FFF2-40B4-BE49-F238E27FC236}">
                <a16:creationId xmlns:a16="http://schemas.microsoft.com/office/drawing/2014/main" id="{1B4DDD6D-23E2-2EB4-C324-BCD9FD389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12" y="210445"/>
            <a:ext cx="1579883" cy="11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6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2A77-BD44-C58E-0999-6AF714C8D92E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France</a:t>
            </a:r>
            <a:r>
              <a:rPr lang="en-US" dirty="0"/>
              <a:t>      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Ball Transfer 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4E87E-E064-E70C-F1A9-5DE3EC0046C5}"/>
              </a:ext>
            </a:extLst>
          </p:cNvPr>
          <p:cNvSpPr txBox="1"/>
          <p:nvPr/>
        </p:nvSpPr>
        <p:spPr>
          <a:xfrm>
            <a:off x="1083259" y="1448641"/>
            <a:ext cx="4570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   Rules</a:t>
            </a:r>
          </a:p>
          <a:p>
            <a:r>
              <a:rPr lang="en-GB" b="1" dirty="0">
                <a:effectLst/>
              </a:rPr>
              <a:t>Attack</a:t>
            </a:r>
          </a:p>
          <a:p>
            <a:r>
              <a:rPr lang="en-GB" dirty="0">
                <a:effectLst/>
              </a:rPr>
              <a:t>3 Phases (Tags) to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If you make 3 consecutive passes, the phase count re-starts</a:t>
            </a:r>
          </a:p>
          <a:p>
            <a:r>
              <a:rPr lang="en-GB" b="1" dirty="0">
                <a:effectLst/>
              </a:rPr>
              <a:t>Defence</a:t>
            </a:r>
          </a:p>
          <a:p>
            <a:r>
              <a:rPr lang="en-GB" dirty="0">
                <a:effectLst/>
              </a:rPr>
              <a:t>• Every phase the full defensive side must retreat onside and complete a "Down-Up"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50974-89F6-D412-5F41-5EC1A9126928}"/>
              </a:ext>
            </a:extLst>
          </p:cNvPr>
          <p:cNvSpPr/>
          <p:nvPr/>
        </p:nvSpPr>
        <p:spPr>
          <a:xfrm>
            <a:off x="838200" y="1390523"/>
            <a:ext cx="4836056" cy="2385969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9593-4A84-2CA6-4618-781B076BE62C}"/>
              </a:ext>
            </a:extLst>
          </p:cNvPr>
          <p:cNvSpPr txBox="1"/>
          <p:nvPr/>
        </p:nvSpPr>
        <p:spPr>
          <a:xfrm>
            <a:off x="1083260" y="4185485"/>
            <a:ext cx="4570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Challenge</a:t>
            </a:r>
            <a:br>
              <a:rPr lang="en-US" b="1" dirty="0">
                <a:solidFill>
                  <a:srgbClr val="CB141F"/>
                </a:solidFill>
              </a:rPr>
            </a:br>
            <a:r>
              <a:rPr lang="en-GB" b="1" dirty="0">
                <a:effectLst/>
              </a:rPr>
              <a:t>Player Superpower</a:t>
            </a:r>
          </a:p>
          <a:p>
            <a:r>
              <a:rPr lang="en-GB" dirty="0">
                <a:effectLst/>
              </a:rPr>
              <a:t>• Include TACKLE MONSTER superpower</a:t>
            </a:r>
          </a:p>
          <a:p>
            <a:r>
              <a:rPr lang="en-GB" b="1" dirty="0">
                <a:effectLst/>
              </a:rPr>
              <a:t>Coaching Superpower</a:t>
            </a:r>
          </a:p>
          <a:p>
            <a:r>
              <a:rPr lang="en-GB" dirty="0">
                <a:effectLst/>
              </a:rPr>
              <a:t>• FREEZE: stop play for 3-5 seconds to allow </a:t>
            </a:r>
            <a:r>
              <a:rPr lang="en-GB" dirty="0"/>
              <a:t>Players</a:t>
            </a:r>
            <a:r>
              <a:rPr lang="en-GB" dirty="0">
                <a:effectLst/>
              </a:rPr>
              <a:t> to scan the bigger picture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4FFE7-A7D1-75DB-933B-699751618C4F}"/>
              </a:ext>
            </a:extLst>
          </p:cNvPr>
          <p:cNvSpPr/>
          <p:nvPr/>
        </p:nvSpPr>
        <p:spPr>
          <a:xfrm>
            <a:off x="838200" y="4148632"/>
            <a:ext cx="4845047" cy="1929760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E0E29-4930-87DD-D6CF-FBAE71F04577}"/>
              </a:ext>
            </a:extLst>
          </p:cNvPr>
          <p:cNvSpPr txBox="1"/>
          <p:nvPr/>
        </p:nvSpPr>
        <p:spPr>
          <a:xfrm>
            <a:off x="6250331" y="1542772"/>
            <a:ext cx="40031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   Focus</a:t>
            </a:r>
          </a:p>
          <a:p>
            <a:r>
              <a:rPr lang="en-GB" b="1" dirty="0">
                <a:effectLst/>
              </a:rPr>
              <a:t>Attack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﻿﻿Scan best space and attack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﻿﻿Catch Pass Habits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﻿﻿Sharp play of the ball</a:t>
            </a:r>
          </a:p>
          <a:p>
            <a:r>
              <a:rPr lang="en-GB" b="1" dirty="0">
                <a:effectLst/>
              </a:rPr>
              <a:t>Defence</a:t>
            </a:r>
          </a:p>
          <a:p>
            <a:r>
              <a:rPr lang="en-GB" dirty="0">
                <a:effectLst/>
              </a:rPr>
              <a:t>• Work hard off the ball to "GET SET"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FEAC0-E642-8C9D-650C-7B2A5F39B53E}"/>
              </a:ext>
            </a:extLst>
          </p:cNvPr>
          <p:cNvSpPr/>
          <p:nvPr/>
        </p:nvSpPr>
        <p:spPr>
          <a:xfrm>
            <a:off x="5951483" y="1379885"/>
            <a:ext cx="4845047" cy="2377080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AF8203-E732-4340-A1E9-FD350F6B4EBA}"/>
              </a:ext>
            </a:extLst>
          </p:cNvPr>
          <p:cNvSpPr/>
          <p:nvPr/>
        </p:nvSpPr>
        <p:spPr>
          <a:xfrm>
            <a:off x="5951483" y="4148632"/>
            <a:ext cx="4845047" cy="1929760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7363E-0510-010F-48AC-DA516ED71E34}"/>
              </a:ext>
            </a:extLst>
          </p:cNvPr>
          <p:cNvSpPr txBox="1"/>
          <p:nvPr/>
        </p:nvSpPr>
        <p:spPr>
          <a:xfrm>
            <a:off x="6223437" y="4259134"/>
            <a:ext cx="4003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/>
              </a:rPr>
              <a:t>BALL TRANSFER TIPS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﻿﻿SPEED TO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﻿﻿FINGERS 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﻿﻿CATCH 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﻿﻿HANDS AT THE TARGET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﻿﻿KEEP MOVING UPFIELD</a:t>
            </a:r>
          </a:p>
        </p:txBody>
      </p:sp>
      <p:pic>
        <p:nvPicPr>
          <p:cNvPr id="3" name="Picture 2" descr="A red rooster with blue text&#10;&#10;Description automatically generated">
            <a:extLst>
              <a:ext uri="{FF2B5EF4-FFF2-40B4-BE49-F238E27FC236}">
                <a16:creationId xmlns:a16="http://schemas.microsoft.com/office/drawing/2014/main" id="{B4989EEB-82A0-BF29-4917-CFDC68C97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55141" y="169089"/>
            <a:ext cx="1147547" cy="11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2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2A77-BD44-C58E-0999-6AF714C8D92E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en-US" sz="4000" b="1" dirty="0"/>
              <a:t>Fiji </a:t>
            </a:r>
            <a:r>
              <a:rPr lang="en-US" dirty="0"/>
              <a:t>         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Ball Transfer 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4E87E-E064-E70C-F1A9-5DE3EC0046C5}"/>
              </a:ext>
            </a:extLst>
          </p:cNvPr>
          <p:cNvSpPr txBox="1"/>
          <p:nvPr/>
        </p:nvSpPr>
        <p:spPr>
          <a:xfrm>
            <a:off x="1083259" y="1596559"/>
            <a:ext cx="4557901" cy="159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Game Description:</a:t>
            </a:r>
            <a:r>
              <a:rPr lang="en-GB" sz="18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/>
              <a:t>The attack must score within 3 phases or ball is turned over – 1 point per post contact offload </a:t>
            </a:r>
            <a:endParaRPr lang="en-GB" sz="1800" dirty="0"/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The attack must score within 3 phases or ball is turned over – 1 point per post contact offload </a:t>
            </a:r>
            <a:endParaRPr lang="en-GB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50974-89F6-D412-5F41-5EC1A9126928}"/>
              </a:ext>
            </a:extLst>
          </p:cNvPr>
          <p:cNvSpPr/>
          <p:nvPr/>
        </p:nvSpPr>
        <p:spPr>
          <a:xfrm>
            <a:off x="838200" y="1492469"/>
            <a:ext cx="4902034" cy="2186751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9593-4A84-2CA6-4618-781B076BE62C}"/>
              </a:ext>
            </a:extLst>
          </p:cNvPr>
          <p:cNvSpPr txBox="1"/>
          <p:nvPr/>
        </p:nvSpPr>
        <p:spPr>
          <a:xfrm>
            <a:off x="1056366" y="3932258"/>
            <a:ext cx="4584794" cy="292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solidFill>
                  <a:srgbClr val="CB141F"/>
                </a:solidFill>
              </a:rPr>
              <a:t>                          Challenge</a:t>
            </a:r>
            <a:br>
              <a:rPr lang="en-US" b="1" dirty="0">
                <a:solidFill>
                  <a:srgbClr val="CB141F"/>
                </a:solidFill>
              </a:rPr>
            </a:b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Turnover if:</a:t>
            </a: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Toucher(s) can get to ground and back on feet before Attack support arrives at BD = Poor Ball Support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Poor Ball Carry/Presentation skill error or other Core 4 execution referees deem poor 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4FFE7-A7D1-75DB-933B-699751618C4F}"/>
              </a:ext>
            </a:extLst>
          </p:cNvPr>
          <p:cNvSpPr/>
          <p:nvPr/>
        </p:nvSpPr>
        <p:spPr>
          <a:xfrm>
            <a:off x="838200" y="3994393"/>
            <a:ext cx="4911148" cy="2153017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E0E29-4930-87DD-D6CF-FBAE71F04577}"/>
              </a:ext>
            </a:extLst>
          </p:cNvPr>
          <p:cNvSpPr txBox="1"/>
          <p:nvPr/>
        </p:nvSpPr>
        <p:spPr>
          <a:xfrm>
            <a:off x="6250331" y="1542772"/>
            <a:ext cx="4469081" cy="154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   Focus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BALL CARRY: Run-Catch, Change Up, Pump Ball, Footwork, Fire Inside Leg Through, Covers On, Studs In, Dynamic Placement.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BALL SUPPORT: Speed to support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FEAC0-E642-8C9D-650C-7B2A5F39B53E}"/>
              </a:ext>
            </a:extLst>
          </p:cNvPr>
          <p:cNvSpPr/>
          <p:nvPr/>
        </p:nvSpPr>
        <p:spPr>
          <a:xfrm>
            <a:off x="5951483" y="1492469"/>
            <a:ext cx="4911148" cy="2186751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AF8203-E732-4340-A1E9-FD350F6B4EBA}"/>
              </a:ext>
            </a:extLst>
          </p:cNvPr>
          <p:cNvSpPr/>
          <p:nvPr/>
        </p:nvSpPr>
        <p:spPr>
          <a:xfrm>
            <a:off x="5951483" y="3994393"/>
            <a:ext cx="4911148" cy="2153017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7363E-0510-010F-48AC-DA516ED71E34}"/>
              </a:ext>
            </a:extLst>
          </p:cNvPr>
          <p:cNvSpPr txBox="1"/>
          <p:nvPr/>
        </p:nvSpPr>
        <p:spPr>
          <a:xfrm>
            <a:off x="5967514" y="4128942"/>
            <a:ext cx="4840717" cy="243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Noticing: Is a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ttack keeping tempo high with good core 4 skills,  is defence  winning the race to breakdown.</a:t>
            </a: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Nerd Alert example: 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Attack get a bonus point or steal a player from the opposition if they can perform an effective “Reverse”</a:t>
            </a:r>
            <a:endParaRPr lang="en-GB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FFFF00"/>
              </a:solidFill>
              <a:effectLst/>
            </a:endParaRPr>
          </a:p>
        </p:txBody>
      </p:sp>
      <p:pic>
        <p:nvPicPr>
          <p:cNvPr id="9218" name="Picture 2" descr="About Us - Fiji Rugby &amp; Beyond ...">
            <a:extLst>
              <a:ext uri="{FF2B5EF4-FFF2-40B4-BE49-F238E27FC236}">
                <a16:creationId xmlns:a16="http://schemas.microsoft.com/office/drawing/2014/main" id="{E1EBF1A5-47CD-303F-C22C-547B4C1B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9" y="370146"/>
            <a:ext cx="2690903" cy="89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1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2A77-BD44-C58E-0999-6AF714C8D92E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Saints Rondo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Both sides of the Ball 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4E87E-E064-E70C-F1A9-5DE3EC0046C5}"/>
              </a:ext>
            </a:extLst>
          </p:cNvPr>
          <p:cNvSpPr txBox="1"/>
          <p:nvPr/>
        </p:nvSpPr>
        <p:spPr>
          <a:xfrm>
            <a:off x="878541" y="1394853"/>
            <a:ext cx="4909742" cy="275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Game Description</a:t>
            </a: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18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</a:t>
            </a: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Touch = Ball carrier keep going but can’t score.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GB" sz="18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nd</a:t>
            </a: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Touch = play stops and Attack </a:t>
            </a:r>
            <a:r>
              <a:rPr lang="en-GB" dirty="0">
                <a:ea typeface="Aptos" panose="020B0004020202020204" pitchFamily="34" charset="0"/>
                <a:cs typeface="Times New Roman" panose="02020603050405020304" pitchFamily="18" charset="0"/>
              </a:rPr>
              <a:t>must</a:t>
            </a: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restart with another ball</a:t>
            </a:r>
            <a:r>
              <a:rPr lang="en-GB" dirty="0">
                <a:ea typeface="Aptos" panose="020B0004020202020204" pitchFamily="34" charset="0"/>
                <a:cs typeface="Times New Roman" panose="02020603050405020304" pitchFamily="18" charset="0"/>
              </a:rPr>
              <a:t> rolled behind them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Aptos" panose="020B0004020202020204" pitchFamily="34" charset="0"/>
                <a:cs typeface="Times New Roman" panose="02020603050405020304" pitchFamily="18" charset="0"/>
              </a:rPr>
              <a:t>- Forward pass, knock on = Attack must start with another ball.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-If attack score, they </a:t>
            </a:r>
            <a:r>
              <a:rPr lang="en-GB" dirty="0">
                <a:ea typeface="Aptos" panose="020B0004020202020204" pitchFamily="34" charset="0"/>
                <a:cs typeface="Times New Roman" panose="02020603050405020304" pitchFamily="18" charset="0"/>
              </a:rPr>
              <a:t>must</a:t>
            </a: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play two passes from where they scored before they can score again.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50974-89F6-D412-5F41-5EC1A9126928}"/>
              </a:ext>
            </a:extLst>
          </p:cNvPr>
          <p:cNvSpPr/>
          <p:nvPr/>
        </p:nvSpPr>
        <p:spPr>
          <a:xfrm>
            <a:off x="838199" y="1492469"/>
            <a:ext cx="4950085" cy="2845615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9593-4A84-2CA6-4618-781B076BE62C}"/>
              </a:ext>
            </a:extLst>
          </p:cNvPr>
          <p:cNvSpPr txBox="1"/>
          <p:nvPr/>
        </p:nvSpPr>
        <p:spPr>
          <a:xfrm>
            <a:off x="1110153" y="4479273"/>
            <a:ext cx="4678130" cy="132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solidFill>
                  <a:srgbClr val="CB141F"/>
                </a:solidFill>
              </a:rPr>
              <a:t>                          Challenge</a:t>
            </a: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point for a try and -1 point for every, 2 touch tackle and mistake.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with less defenders and add more.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4FFE7-A7D1-75DB-933B-699751618C4F}"/>
              </a:ext>
            </a:extLst>
          </p:cNvPr>
          <p:cNvSpPr/>
          <p:nvPr/>
        </p:nvSpPr>
        <p:spPr>
          <a:xfrm>
            <a:off x="797858" y="4556243"/>
            <a:ext cx="4990425" cy="1302296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E0E29-4930-87DD-D6CF-FBAE71F04577}"/>
              </a:ext>
            </a:extLst>
          </p:cNvPr>
          <p:cNvSpPr txBox="1"/>
          <p:nvPr/>
        </p:nvSpPr>
        <p:spPr>
          <a:xfrm>
            <a:off x="6060238" y="1542772"/>
            <a:ext cx="4835443" cy="194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   Focus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Ball transfer playing the ball into best space whilst playing through and on top of attack.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Defence get to understand how to  defend with less players and equal numbers. Speed to set.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FEAC0-E642-8C9D-650C-7B2A5F39B53E}"/>
              </a:ext>
            </a:extLst>
          </p:cNvPr>
          <p:cNvSpPr/>
          <p:nvPr/>
        </p:nvSpPr>
        <p:spPr>
          <a:xfrm>
            <a:off x="5951483" y="1492469"/>
            <a:ext cx="4944199" cy="2154498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AF8203-E732-4340-A1E9-FD350F6B4EBA}"/>
              </a:ext>
            </a:extLst>
          </p:cNvPr>
          <p:cNvSpPr/>
          <p:nvPr/>
        </p:nvSpPr>
        <p:spPr>
          <a:xfrm>
            <a:off x="5951483" y="3914707"/>
            <a:ext cx="4944199" cy="1954456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7363E-0510-010F-48AC-DA516ED71E34}"/>
              </a:ext>
            </a:extLst>
          </p:cNvPr>
          <p:cNvSpPr txBox="1"/>
          <p:nvPr/>
        </p:nvSpPr>
        <p:spPr>
          <a:xfrm>
            <a:off x="6223437" y="4006603"/>
            <a:ext cx="4536712" cy="21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Coach Superpower: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Keep the time of the game short and keep it intense. Keep the score to make sure game is competitive.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Nerd Alert example: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kick counts as a pass!</a:t>
            </a:r>
            <a:endParaRPr lang="en-GB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FFFF00"/>
              </a:solidFill>
              <a:effectLst/>
            </a:endParaRPr>
          </a:p>
        </p:txBody>
      </p:sp>
      <p:pic>
        <p:nvPicPr>
          <p:cNvPr id="11266" name="Picture 2" descr="Northampton Saints | Northampton">
            <a:extLst>
              <a:ext uri="{FF2B5EF4-FFF2-40B4-BE49-F238E27FC236}">
                <a16:creationId xmlns:a16="http://schemas.microsoft.com/office/drawing/2014/main" id="{2D87ACB5-99A0-0E23-CC88-BABB35EA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59" y="161269"/>
            <a:ext cx="1190160" cy="12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3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2A77-BD44-C58E-0999-6AF714C8D92E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Chiefs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Focus on Attacking off 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4E87E-E064-E70C-F1A9-5DE3EC0046C5}"/>
              </a:ext>
            </a:extLst>
          </p:cNvPr>
          <p:cNvSpPr txBox="1"/>
          <p:nvPr/>
        </p:nvSpPr>
        <p:spPr>
          <a:xfrm>
            <a:off x="1083259" y="1596559"/>
            <a:ext cx="3827081" cy="176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Game Description:</a:t>
            </a:r>
            <a:r>
              <a:rPr lang="en-GB" sz="18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</a:rPr>
              <a:t>First four phases must be played off the number 9 (one out rugby), any phase after can be played anywhere.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50974-89F6-D412-5F41-5EC1A9126928}"/>
              </a:ext>
            </a:extLst>
          </p:cNvPr>
          <p:cNvSpPr/>
          <p:nvPr/>
        </p:nvSpPr>
        <p:spPr>
          <a:xfrm>
            <a:off x="795668" y="1505678"/>
            <a:ext cx="4927097" cy="1652192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9593-4A84-2CA6-4618-781B076BE62C}"/>
              </a:ext>
            </a:extLst>
          </p:cNvPr>
          <p:cNvSpPr txBox="1"/>
          <p:nvPr/>
        </p:nvSpPr>
        <p:spPr>
          <a:xfrm>
            <a:off x="751180" y="3336391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Challenge in Attack</a:t>
            </a:r>
            <a:endParaRPr lang="en-GB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is my role within this attack? Ball carrier, soft line, hard line, next phase organiser...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Positionally where do we need to play? Play around the corner, get to an edge, get back to the middle of the pitch...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How does the 9 like to play the ball? Pass from the base, pick and pass, pass and go...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4FFE7-A7D1-75DB-933B-699751618C4F}"/>
              </a:ext>
            </a:extLst>
          </p:cNvPr>
          <p:cNvSpPr/>
          <p:nvPr/>
        </p:nvSpPr>
        <p:spPr>
          <a:xfrm>
            <a:off x="787476" y="3362840"/>
            <a:ext cx="4936258" cy="2660025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FEAC0-E642-8C9D-650C-7B2A5F39B53E}"/>
              </a:ext>
            </a:extLst>
          </p:cNvPr>
          <p:cNvSpPr/>
          <p:nvPr/>
        </p:nvSpPr>
        <p:spPr>
          <a:xfrm>
            <a:off x="5908951" y="1509679"/>
            <a:ext cx="4936258" cy="2152615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AF8203-E732-4340-A1E9-FD350F6B4EBA}"/>
              </a:ext>
            </a:extLst>
          </p:cNvPr>
          <p:cNvSpPr/>
          <p:nvPr/>
        </p:nvSpPr>
        <p:spPr>
          <a:xfrm>
            <a:off x="5908951" y="3870251"/>
            <a:ext cx="4936258" cy="2152615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7363E-0510-010F-48AC-DA516ED71E34}"/>
              </a:ext>
            </a:extLst>
          </p:cNvPr>
          <p:cNvSpPr txBox="1"/>
          <p:nvPr/>
        </p:nvSpPr>
        <p:spPr>
          <a:xfrm>
            <a:off x="6112600" y="3846470"/>
            <a:ext cx="4732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effectLst/>
              </a:rPr>
              <a:t>Why use it?</a:t>
            </a:r>
          </a:p>
          <a:p>
            <a:r>
              <a:rPr lang="en-GB" dirty="0">
                <a:solidFill>
                  <a:schemeClr val="bg1"/>
                </a:solidFill>
                <a:effectLst/>
              </a:rPr>
              <a:t>Essential tools to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Encourage tactical thinking.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Freeze frames - highlight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Explore creative ways to attack off 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Group reflection - how could we get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Develop self-organisation.</a:t>
            </a:r>
          </a:p>
        </p:txBody>
      </p:sp>
      <p:pic>
        <p:nvPicPr>
          <p:cNvPr id="1026" name="Picture 2" descr="About Chiefs | Chiefs - Hamilton">
            <a:extLst>
              <a:ext uri="{FF2B5EF4-FFF2-40B4-BE49-F238E27FC236}">
                <a16:creationId xmlns:a16="http://schemas.microsoft.com/office/drawing/2014/main" id="{1CA48FDF-5C9B-CD0C-C9A2-DEA85777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76" y="221826"/>
            <a:ext cx="1381091" cy="11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1B869A-1340-86C2-6C6D-14DCF757C144}"/>
              </a:ext>
            </a:extLst>
          </p:cNvPr>
          <p:cNvSpPr txBox="1"/>
          <p:nvPr/>
        </p:nvSpPr>
        <p:spPr>
          <a:xfrm>
            <a:off x="5962709" y="1501585"/>
            <a:ext cx="48080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effectLst/>
              </a:rPr>
              <a:t>Defence Coaching Focus</a:t>
            </a:r>
          </a:p>
          <a:p>
            <a:r>
              <a:rPr lang="en-GB" dirty="0">
                <a:effectLst/>
              </a:rPr>
              <a:t>-What is my role in the defence right now?</a:t>
            </a:r>
            <a:endParaRPr lang="en-GB" dirty="0"/>
          </a:p>
          <a:p>
            <a:r>
              <a:rPr lang="en-GB" dirty="0">
                <a:effectLst/>
              </a:rPr>
              <a:t> -How can we manipulate the attack play?</a:t>
            </a:r>
          </a:p>
          <a:p>
            <a:r>
              <a:rPr lang="en-GB" dirty="0">
                <a:effectLst/>
              </a:rPr>
              <a:t> -Who am I defending, how can I be more effective?</a:t>
            </a:r>
          </a:p>
          <a:p>
            <a:r>
              <a:rPr lang="en-GB" dirty="0">
                <a:effectLst/>
              </a:rPr>
              <a:t>-Organisation, communication, double hit?</a:t>
            </a:r>
          </a:p>
        </p:txBody>
      </p:sp>
    </p:spTree>
    <p:extLst>
      <p:ext uri="{BB962C8B-B14F-4D97-AF65-F5344CB8AC3E}">
        <p14:creationId xmlns:p14="http://schemas.microsoft.com/office/powerpoint/2010/main" val="350292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0716B-8213-0FAD-1BF7-564A1EB35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49B5-EC47-E1EE-F465-8F59425079B0}"/>
              </a:ext>
            </a:extLst>
          </p:cNvPr>
          <p:cNvSpPr txBox="1">
            <a:spLocks/>
          </p:cNvSpPr>
          <p:nvPr/>
        </p:nvSpPr>
        <p:spPr>
          <a:xfrm>
            <a:off x="797859" y="3247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Wallabies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Ruck speed Game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02D47-0854-8FD2-1F5D-41B99BF05803}"/>
              </a:ext>
            </a:extLst>
          </p:cNvPr>
          <p:cNvSpPr txBox="1"/>
          <p:nvPr/>
        </p:nvSpPr>
        <p:spPr>
          <a:xfrm>
            <a:off x="1083259" y="1670990"/>
            <a:ext cx="3827081" cy="186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Game Description:</a:t>
            </a:r>
            <a:r>
              <a:rPr lang="en-GB" sz="18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</a:rPr>
              <a:t>Defence win turnover if attack don’t deliver ball within 5 seconds of contact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solidFill>
                <a:srgbClr val="C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7B981-17CE-417D-1736-9DC81CEDE693}"/>
              </a:ext>
            </a:extLst>
          </p:cNvPr>
          <p:cNvSpPr/>
          <p:nvPr/>
        </p:nvSpPr>
        <p:spPr>
          <a:xfrm>
            <a:off x="795668" y="1580108"/>
            <a:ext cx="4927097" cy="2152615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D09E3-A8E3-BC06-6454-1156121148FD}"/>
              </a:ext>
            </a:extLst>
          </p:cNvPr>
          <p:cNvSpPr txBox="1"/>
          <p:nvPr/>
        </p:nvSpPr>
        <p:spPr>
          <a:xfrm>
            <a:off x="787476" y="4162653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B141F"/>
                </a:solidFill>
              </a:rPr>
              <a:t>                          Challenge in Attack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dirty="0"/>
              <a:t> - Keep Ball Alive</a:t>
            </a:r>
          </a:p>
          <a:p>
            <a:pPr marL="285750" indent="-285750">
              <a:buFontTx/>
              <a:buChar char="-"/>
            </a:pPr>
            <a:r>
              <a:rPr lang="en-GB" dirty="0"/>
              <a:t>Ball Carry 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Continuity </a:t>
            </a:r>
          </a:p>
          <a:p>
            <a:pPr marL="285750" indent="-285750">
              <a:buFontTx/>
              <a:buChar char="-"/>
            </a:pPr>
            <a:r>
              <a:rPr lang="en-GB" dirty="0"/>
              <a:t>Breakdown (Speed to support)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42E857-E6E3-1635-155B-F8B59050AE84}"/>
              </a:ext>
            </a:extLst>
          </p:cNvPr>
          <p:cNvSpPr/>
          <p:nvPr/>
        </p:nvSpPr>
        <p:spPr>
          <a:xfrm>
            <a:off x="787476" y="4072275"/>
            <a:ext cx="4936258" cy="1911650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B35199-472F-7530-2E0D-7751F54DD3B0}"/>
              </a:ext>
            </a:extLst>
          </p:cNvPr>
          <p:cNvSpPr/>
          <p:nvPr/>
        </p:nvSpPr>
        <p:spPr>
          <a:xfrm>
            <a:off x="5908951" y="1584110"/>
            <a:ext cx="4936258" cy="2152615"/>
          </a:xfrm>
          <a:prstGeom prst="rect">
            <a:avLst/>
          </a:prstGeom>
          <a:noFill/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2C2D7C-F17B-957C-2EEC-073070DD75C4}"/>
              </a:ext>
            </a:extLst>
          </p:cNvPr>
          <p:cNvSpPr/>
          <p:nvPr/>
        </p:nvSpPr>
        <p:spPr>
          <a:xfrm>
            <a:off x="5908951" y="4072276"/>
            <a:ext cx="4936258" cy="1911650"/>
          </a:xfrm>
          <a:prstGeom prst="rect">
            <a:avLst/>
          </a:prstGeom>
          <a:solidFill>
            <a:srgbClr val="CB141F"/>
          </a:solidFill>
          <a:ln w="38100">
            <a:solidFill>
              <a:srgbClr val="CB14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80647F-3F35-8DEB-F6A8-190434C3C4D5}"/>
              </a:ext>
            </a:extLst>
          </p:cNvPr>
          <p:cNvSpPr txBox="1"/>
          <p:nvPr/>
        </p:nvSpPr>
        <p:spPr>
          <a:xfrm>
            <a:off x="6112600" y="4080393"/>
            <a:ext cx="4732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effectLst/>
              </a:rPr>
              <a:t>Why use it?</a:t>
            </a:r>
          </a:p>
          <a:p>
            <a:r>
              <a:rPr lang="en-GB" dirty="0">
                <a:solidFill>
                  <a:schemeClr val="bg1"/>
                </a:solidFill>
                <a:effectLst/>
              </a:rPr>
              <a:t>Essential tools to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Encourage Attack to play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Attack best space? Isolate defenders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/>
              </a:rPr>
              <a:t>Defence must think how to slow play </a:t>
            </a:r>
            <a:r>
              <a:rPr lang="en-GB" dirty="0">
                <a:solidFill>
                  <a:schemeClr val="bg1"/>
                </a:solidFill>
              </a:rPr>
              <a:t>down</a:t>
            </a:r>
            <a:r>
              <a:rPr lang="en-GB" dirty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184C1-9535-B5D2-D5EC-3BABD2D178EA}"/>
              </a:ext>
            </a:extLst>
          </p:cNvPr>
          <p:cNvSpPr txBox="1"/>
          <p:nvPr/>
        </p:nvSpPr>
        <p:spPr>
          <a:xfrm>
            <a:off x="6008165" y="1634400"/>
            <a:ext cx="4808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effectLst/>
              </a:rPr>
              <a:t>Defence Coaching Focus</a:t>
            </a:r>
          </a:p>
          <a:p>
            <a:pPr marL="285750" indent="-285750">
              <a:buFontTx/>
              <a:buChar char="-"/>
            </a:pPr>
            <a:r>
              <a:rPr lang="en-GB" dirty="0">
                <a:effectLst/>
              </a:rPr>
              <a:t>Double shots</a:t>
            </a:r>
          </a:p>
          <a:p>
            <a:pPr marL="285750" indent="-285750">
              <a:buFontTx/>
              <a:buChar char="-"/>
            </a:pPr>
            <a:r>
              <a:rPr lang="en-GB" dirty="0"/>
              <a:t>Dominate tackles</a:t>
            </a:r>
          </a:p>
          <a:p>
            <a:pPr marL="285750" indent="-285750">
              <a:buFontTx/>
              <a:buChar char="-"/>
            </a:pPr>
            <a:r>
              <a:rPr lang="en-GB" dirty="0">
                <a:effectLst/>
              </a:rPr>
              <a:t>Target breakdown</a:t>
            </a:r>
          </a:p>
        </p:txBody>
      </p:sp>
      <p:pic>
        <p:nvPicPr>
          <p:cNvPr id="6" name="Picture 5" descr="A yellow kangaroo logo with green text&#10;&#10;Description automatically generated">
            <a:extLst>
              <a:ext uri="{FF2B5EF4-FFF2-40B4-BE49-F238E27FC236}">
                <a16:creationId xmlns:a16="http://schemas.microsoft.com/office/drawing/2014/main" id="{37CB9793-3E5A-D4E1-A90C-709ED7399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19414" y="250868"/>
            <a:ext cx="1074660" cy="11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0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138790</TotalTime>
  <Words>2078</Words>
  <Application>Microsoft Macintosh PowerPoint</Application>
  <PresentationFormat>Widescreen</PresentationFormat>
  <Paragraphs>308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Helvetica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Oran Kane</dc:creator>
  <cp:lastModifiedBy>David King</cp:lastModifiedBy>
  <cp:revision>33</cp:revision>
  <dcterms:created xsi:type="dcterms:W3CDTF">2023-06-22T09:17:46Z</dcterms:created>
  <dcterms:modified xsi:type="dcterms:W3CDTF">2026-06-19T12:07:25Z</dcterms:modified>
</cp:coreProperties>
</file>